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embeddedFontLst>
    <p:embeddedFont>
      <p:font typeface="Century Gothic" panose="020B0502020202020204" pitchFamily="34" charset="0"/>
      <p:regular r:id="rId30"/>
      <p:bold r:id="rId31"/>
      <p:italic r:id="rId32"/>
      <p:boldItalic r:id="rId33"/>
    </p:embeddedFont>
    <p:embeddedFont>
      <p:font typeface="Garamond" panose="02020404030301010803" pitchFamily="18" charset="0"/>
      <p:regular r:id="rId34"/>
      <p:bold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KGmXypM6UwTELqSBZm7WkjZLg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5EA"/>
    <a:srgbClr val="FED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10CEBA-D355-4776-9E99-73A3E126F7B0}" v="1" dt="2023-05-18T19:37:22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ТА Иванова" userId="70b6fa0924a7bd6a" providerId="LiveId" clId="{8B10CEBA-D355-4776-9E99-73A3E126F7B0}"/>
    <pc:docChg chg="custSel delSld modSld">
      <pc:chgData name="ВИТА Иванова" userId="70b6fa0924a7bd6a" providerId="LiveId" clId="{8B10CEBA-D355-4776-9E99-73A3E126F7B0}" dt="2023-05-18T19:43:19.815" v="57" actId="20577"/>
      <pc:docMkLst>
        <pc:docMk/>
      </pc:docMkLst>
      <pc:sldChg chg="del">
        <pc:chgData name="ВИТА Иванова" userId="70b6fa0924a7bd6a" providerId="LiveId" clId="{8B10CEBA-D355-4776-9E99-73A3E126F7B0}" dt="2023-05-18T19:40:43.436" v="55" actId="2696"/>
        <pc:sldMkLst>
          <pc:docMk/>
          <pc:sldMk cId="0" sldId="265"/>
        </pc:sldMkLst>
      </pc:sldChg>
      <pc:sldChg chg="modSp mod">
        <pc:chgData name="ВИТА Иванова" userId="70b6fa0924a7bd6a" providerId="LiveId" clId="{8B10CEBA-D355-4776-9E99-73A3E126F7B0}" dt="2023-05-18T19:37:22.457" v="0" actId="27636"/>
        <pc:sldMkLst>
          <pc:docMk/>
          <pc:sldMk cId="0" sldId="278"/>
        </pc:sldMkLst>
        <pc:spChg chg="mod">
          <ac:chgData name="ВИТА Иванова" userId="70b6fa0924a7bd6a" providerId="LiveId" clId="{8B10CEBA-D355-4776-9E99-73A3E126F7B0}" dt="2023-05-18T19:37:22.457" v="0" actId="27636"/>
          <ac:spMkLst>
            <pc:docMk/>
            <pc:sldMk cId="0" sldId="278"/>
            <ac:spMk id="327" creationId="{00000000-0000-0000-0000-000000000000}"/>
          </ac:spMkLst>
        </pc:spChg>
      </pc:sldChg>
      <pc:sldChg chg="modSp mod">
        <pc:chgData name="ВИТА Иванова" userId="70b6fa0924a7bd6a" providerId="LiveId" clId="{8B10CEBA-D355-4776-9E99-73A3E126F7B0}" dt="2023-05-18T19:39:04.940" v="54" actId="20577"/>
        <pc:sldMkLst>
          <pc:docMk/>
          <pc:sldMk cId="0" sldId="279"/>
        </pc:sldMkLst>
        <pc:spChg chg="mod">
          <ac:chgData name="ВИТА Иванова" userId="70b6fa0924a7bd6a" providerId="LiveId" clId="{8B10CEBA-D355-4776-9E99-73A3E126F7B0}" dt="2023-05-18T19:39:04.940" v="54" actId="20577"/>
          <ac:spMkLst>
            <pc:docMk/>
            <pc:sldMk cId="0" sldId="279"/>
            <ac:spMk id="334" creationId="{00000000-0000-0000-0000-000000000000}"/>
          </ac:spMkLst>
        </pc:spChg>
      </pc:sldChg>
      <pc:sldChg chg="modSp mod">
        <pc:chgData name="ВИТА Иванова" userId="70b6fa0924a7bd6a" providerId="LiveId" clId="{8B10CEBA-D355-4776-9E99-73A3E126F7B0}" dt="2023-05-18T19:43:19.815" v="57" actId="20577"/>
        <pc:sldMkLst>
          <pc:docMk/>
          <pc:sldMk cId="0" sldId="281"/>
        </pc:sldMkLst>
        <pc:spChg chg="mod">
          <ac:chgData name="ВИТА Иванова" userId="70b6fa0924a7bd6a" providerId="LiveId" clId="{8B10CEBA-D355-4776-9E99-73A3E126F7B0}" dt="2023-05-18T19:43:19.815" v="57" actId="20577"/>
          <ac:spMkLst>
            <pc:docMk/>
            <pc:sldMk cId="0" sldId="281"/>
            <ac:spMk id="34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61b6ef48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461b6ef48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461b6ef48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461b6ef482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61b6ef482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461b6ef482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61b6ef482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461b6ef482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61b6ef48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461b6ef48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3788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461b6ef48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461b6ef48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461b6ef48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461b6ef482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461b6ef48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461b6ef48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ий слайд" type="title">
  <p:cSld name="TITLE">
    <p:bg>
      <p:bgPr>
        <a:solidFill>
          <a:schemeClr val="lt2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0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0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2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9" name="Google Shape;19;p20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" name="Google Shape;20;p20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20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" name="Google Shape;22;p20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’єкти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Назва розділу" type="secHead">
  <p:cSld name="SECTION_HEADER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0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5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5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5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5;p25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46" name="Google Shape;46;p25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" name="Google Shape;47;p25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8" name="Google Shape;48;p25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9" name="Google Shape;49;p25"/>
          <p:cNvSpPr txBox="1"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04504" y="521208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рівняння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body" idx="4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ше заголовок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ий слайд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міст і підпис" type="objTx">
  <p:cSld name="OBJECT_WITH_CAPTION_TEXT">
    <p:bg>
      <p:bgPr>
        <a:solidFill>
          <a:schemeClr val="lt2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9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  <a:defRPr sz="2800" b="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790575" y="704850"/>
            <a:ext cx="756285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body" idx="2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29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9"/>
          <p:cNvSpPr txBox="1">
            <a:spLocks noGrp="1"/>
          </p:cNvSpPr>
          <p:nvPr>
            <p:ph type="ftr" idx="11"/>
          </p:nvPr>
        </p:nvSpPr>
        <p:spPr>
          <a:xfrm>
            <a:off x="3439158" y="6214535"/>
            <a:ext cx="518464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sp>
        <p:nvSpPr>
          <p:cNvPr id="82" name="Google Shape;82;p2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9525" cap="sq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і підпис" type="picTx">
  <p:cSld name="PICTURE_WITH_CAPTION_TEXT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1"/>
          </a:solidFill>
          <a:ln w="9525" cap="sq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0"/>
          <p:cNvSpPr>
            <a:spLocks noGrp="1"/>
          </p:cNvSpPr>
          <p:nvPr>
            <p:ph type="pic" idx="2"/>
          </p:nvPr>
        </p:nvSpPr>
        <p:spPr>
          <a:xfrm>
            <a:off x="228599" y="237744"/>
            <a:ext cx="8601076" cy="6382512"/>
          </a:xfrm>
          <a:prstGeom prst="rect">
            <a:avLst/>
          </a:prstGeom>
          <a:solidFill>
            <a:srgbClr val="808080"/>
          </a:solidFill>
          <a:ln>
            <a:noFill/>
          </a:ln>
        </p:spPr>
      </p:sp>
      <p:sp>
        <p:nvSpPr>
          <p:cNvPr id="88" name="Google Shape;88;p30"/>
          <p:cNvSpPr txBox="1">
            <a:spLocks noGrp="1"/>
          </p:cNvSpPr>
          <p:nvPr>
            <p:ph type="body" idx="1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і вертикальний текст" type="vertTx">
  <p:cSld name="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1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1"/>
          <p:cNvSpPr txBox="1">
            <a:spLocks noGrp="1"/>
          </p:cNvSpPr>
          <p:nvPr>
            <p:ph type="body" idx="1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31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ий заголовок і текст" type="vertTitleAndTx">
  <p:cSld name="VERTICAL_TITLE_AND_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2"/>
          <p:cNvSpPr txBox="1">
            <a:spLocks noGrp="1"/>
          </p:cNvSpPr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2"/>
          <p:cNvSpPr txBox="1">
            <a:spLocks noGrp="1"/>
          </p:cNvSpPr>
          <p:nvPr>
            <p:ph type="body" idx="1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2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’єкти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body" idx="2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9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3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entury Gothic"/>
              <a:buNone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6A79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zakon.rada.gov.ua/laws/show/z1670-2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atch/?v=1003733710603125&amp;ref=shar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hyperlink" Target="https://www.schools-for-democracy.org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461b6ef482_0_102"/>
          <p:cNvSpPr txBox="1">
            <a:spLocks noGrp="1"/>
          </p:cNvSpPr>
          <p:nvPr>
            <p:ph type="ctrTitle"/>
          </p:nvPr>
        </p:nvSpPr>
        <p:spPr>
          <a:xfrm>
            <a:off x="1823175" y="1956475"/>
            <a:ext cx="8509200" cy="2590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 err="1">
                <a:solidFill>
                  <a:srgbClr val="E5ECAE"/>
                </a:solidFill>
              </a:rPr>
              <a:t>Центр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професійного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розвитку</a:t>
            </a:r>
            <a:endParaRPr sz="1800" b="1" dirty="0">
              <a:solidFill>
                <a:srgbClr val="E5ECA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E5ECAE"/>
                </a:solidFill>
              </a:rPr>
              <a:t>педагогічних</a:t>
            </a:r>
            <a:r>
              <a:rPr lang="en-US" sz="1800" b="1" dirty="0">
                <a:solidFill>
                  <a:srgbClr val="E5ECAE"/>
                </a:solidFill>
              </a:rPr>
              <a:t> </a:t>
            </a:r>
            <a:r>
              <a:rPr lang="en-US" sz="1800" b="1" dirty="0" err="1">
                <a:solidFill>
                  <a:srgbClr val="E5ECAE"/>
                </a:solidFill>
              </a:rPr>
              <a:t>працівників</a:t>
            </a:r>
            <a:endParaRPr sz="1800" b="1" dirty="0">
              <a:solidFill>
                <a:srgbClr val="E5ECA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DB7C8"/>
                </a:solidFill>
              </a:rPr>
              <a:t>Smart-</a:t>
            </a:r>
            <a:r>
              <a:rPr lang="en-US" sz="2400" b="1" dirty="0" err="1">
                <a:solidFill>
                  <a:srgbClr val="FDB7C8"/>
                </a:solidFill>
              </a:rPr>
              <a:t>кейс</a:t>
            </a:r>
            <a:endParaRPr sz="2400" b="1" dirty="0">
              <a:solidFill>
                <a:srgbClr val="FDB7C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FDB7C8"/>
                </a:solidFill>
              </a:rPr>
              <a:t>педагога-інтерна</a:t>
            </a:r>
            <a:endParaRPr sz="2400" b="1" dirty="0">
              <a:solidFill>
                <a:srgbClr val="FDB7C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DB7C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/>
              <a:t>Консультує</a:t>
            </a:r>
            <a:r>
              <a:rPr lang="en-US" sz="1800" dirty="0"/>
              <a:t>: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ІВАНОВА ВІТА ОЛЕКСІЇВНА </a:t>
            </a:r>
            <a:endParaRPr sz="1800" dirty="0"/>
          </a:p>
        </p:txBody>
      </p:sp>
      <p:pic>
        <p:nvPicPr>
          <p:cNvPr id="124" name="Google Shape;124;g2461b6ef482_0_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800" y="2012280"/>
            <a:ext cx="2833450" cy="283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E5ECAE"/>
              </a:buClr>
              <a:buSzPts val="3200"/>
              <a:buFont typeface="arial"/>
              <a:buNone/>
            </a:pPr>
            <a:endParaRPr sz="3200">
              <a:solidFill>
                <a:srgbClr val="E5ECA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E5ECAE"/>
              </a:buClr>
              <a:buSzPts val="3200"/>
              <a:buFont typeface="arial"/>
              <a:buNone/>
            </a:pPr>
            <a:endParaRPr sz="3200">
              <a:solidFill>
                <a:srgbClr val="E5ECA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E5ECAE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ЗАПРОВАДЖЕННЯ ПЕДАГОГІЧНОЇ ІНТЕРНАТУРИ У ЗАКЛАДАХ ОСВІТИ </a:t>
            </a:r>
            <a:endParaRPr sz="3200">
              <a:solidFill>
                <a:srgbClr val="E5ECA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E5ECAE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EEEAE2"/>
                </a:solidFill>
                <a:latin typeface="arial"/>
                <a:ea typeface="arial"/>
                <a:cs typeface="arial"/>
                <a:sym typeface="arial"/>
              </a:rPr>
              <a:t>(смарт- кейс для педагога-інтерна)</a:t>
            </a:r>
            <a:endParaRPr sz="3200">
              <a:solidFill>
                <a:srgbClr val="EEEAE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E5ECAE"/>
              </a:buClr>
              <a:buSzPts val="3200"/>
              <a:buFont typeface="arial"/>
              <a:buNone/>
            </a:pPr>
            <a:br>
              <a:rPr lang="en-US" b="0" i="0">
                <a:solidFill>
                  <a:srgbClr val="EEEAE2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EEEAE2"/>
              </a:solidFill>
            </a:endParaRPr>
          </a:p>
        </p:txBody>
      </p:sp>
      <p:pic>
        <p:nvPicPr>
          <p:cNvPr id="130" name="Google Shape;130;p1" descr="Зображення, що містить мультфільм, ескіз, ілюстрація, Анімація&#10;&#10;Автоматично згенерований опис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0112" y="3815288"/>
            <a:ext cx="2619375" cy="13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492450" y="659450"/>
            <a:ext cx="112071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400"/>
              <a:buFont typeface="Century Gothic"/>
              <a:buNone/>
            </a:pPr>
            <a:r>
              <a:rPr lang="en-US" sz="3400" b="1">
                <a:solidFill>
                  <a:srgbClr val="FDB7C8"/>
                </a:solidFill>
              </a:rPr>
              <a:t>Для кого передбачена педагогічна  інтернатура?</a:t>
            </a:r>
            <a:endParaRPr/>
          </a:p>
        </p:txBody>
      </p:sp>
      <p:sp>
        <p:nvSpPr>
          <p:cNvPr id="136" name="Google Shape;136;p2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203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Молодий фахівець без досвіду роботи, педагогічного стажу, без надбавки за вислугу років починає працювати у школі. </a:t>
            </a:r>
            <a:endParaRPr/>
          </a:p>
          <a:p>
            <a:pPr marL="182880" lvl="0" indent="-20320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•"/>
            </a:pPr>
            <a:r>
              <a:rPr lang="en-US" sz="320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Для таких молодих вчителів </a:t>
            </a:r>
            <a:r>
              <a:rPr lang="en-US" sz="3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статтею 23-ю Закону «Про повну загальну середню освіту» передбачена </a:t>
            </a:r>
            <a:r>
              <a:rPr lang="en-US" sz="3200" u="sng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педагогічна інтернатура</a:t>
            </a:r>
            <a:r>
              <a:rPr lang="en-US" sz="3200" u="sng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3200" u="sng">
              <a:solidFill>
                <a:srgbClr val="E5ECA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461b6ef482_0_75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DB7C8"/>
                </a:solidFill>
              </a:rPr>
              <a:t>ЗАПРОВАДЖЕННЯ ІНТЕРНАТУРИ В УКРАЇНІ</a:t>
            </a:r>
            <a:endParaRPr sz="3600" b="1">
              <a:solidFill>
                <a:srgbClr val="FDB7C8"/>
              </a:solidFill>
            </a:endParaRPr>
          </a:p>
        </p:txBody>
      </p:sp>
      <p:sp>
        <p:nvSpPr>
          <p:cNvPr id="142" name="Google Shape;142;g2461b6ef482_0_75"/>
          <p:cNvSpPr txBox="1">
            <a:spLocks noGrp="1"/>
          </p:cNvSpPr>
          <p:nvPr>
            <p:ph type="body" idx="1"/>
          </p:nvPr>
        </p:nvSpPr>
        <p:spPr>
          <a:xfrm>
            <a:off x="1066800" y="1833520"/>
            <a:ext cx="10058400" cy="39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Так, в Україні, за попередніми даними на листопад 2022 року, педагогічну інтернатуру запровадили в</a:t>
            </a:r>
            <a:r>
              <a:rPr lang="en-US" sz="3000" u="sng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529 закладах освіти, а участь у ній узяли 923 інтерни.</a:t>
            </a:r>
            <a:r>
              <a:rPr lang="en-US" sz="300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З них найбільше в Харківській, Рівненській, Волинській та Львівській областях.</a:t>
            </a:r>
            <a:endParaRPr sz="3000">
              <a:solidFill>
                <a:srgbClr val="D9E188"/>
              </a:solidFill>
            </a:endParaRPr>
          </a:p>
        </p:txBody>
      </p:sp>
      <p:pic>
        <p:nvPicPr>
          <p:cNvPr id="143" name="Google Shape;143;g2461b6ef482_0_75" descr="Зображення, що містить малюнок, одежа, картина, Дитяча творчість&#10;&#10;Автоматично згенерований опис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54450" y="4037350"/>
            <a:ext cx="3268800" cy="20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" descr="Зображення, що містить текст, одежа, особа, стілець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51880" y="1314313"/>
            <a:ext cx="4572418" cy="4572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9" name="Google Shape;149;p3"/>
          <p:cNvSpPr txBox="1">
            <a:spLocks noGrp="1"/>
          </p:cNvSpPr>
          <p:nvPr>
            <p:ph type="body" idx="1"/>
          </p:nvPr>
        </p:nvSpPr>
        <p:spPr>
          <a:xfrm>
            <a:off x="6167704" y="1802082"/>
            <a:ext cx="4602152" cy="359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Наказом Міністерства освіти і науки України 25 жовтня 2021 року №1128 затверджено «Положення про педагогічну інтернатуру»</a:t>
            </a:r>
            <a:endParaRPr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DB7C8"/>
              </a:buClr>
              <a:buSzPts val="2400"/>
              <a:buChar char="•"/>
            </a:pPr>
            <a:r>
              <a:rPr lang="en-US" sz="2400" b="1" u="sng">
                <a:solidFill>
                  <a:srgbClr val="FDB7C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https://zakon.rada.gov.ua/laws/show/z1670-21</a:t>
            </a:r>
            <a:endParaRPr sz="2400" b="1">
              <a:solidFill>
                <a:srgbClr val="FDB7C8"/>
              </a:solidFill>
            </a:endParaRPr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rgbClr val="FDB7C8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461b6ef482_0_68"/>
          <p:cNvSpPr txBox="1">
            <a:spLocks noGrp="1"/>
          </p:cNvSpPr>
          <p:nvPr>
            <p:ph type="title"/>
          </p:nvPr>
        </p:nvSpPr>
        <p:spPr>
          <a:xfrm>
            <a:off x="440250" y="726850"/>
            <a:ext cx="113115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>
                <a:solidFill>
                  <a:srgbClr val="FDB7C8"/>
                </a:solidFill>
              </a:rPr>
              <a:t>Ідея педагогічної інтернатури </a:t>
            </a:r>
            <a:endParaRPr sz="3600" b="1">
              <a:solidFill>
                <a:srgbClr val="FDB7C8"/>
              </a:solidFill>
            </a:endParaRPr>
          </a:p>
        </p:txBody>
      </p:sp>
      <p:sp>
        <p:nvSpPr>
          <p:cNvPr id="155" name="Google Shape;155;g2461b6ef482_0_68"/>
          <p:cNvSpPr txBox="1">
            <a:spLocks noGrp="1"/>
          </p:cNvSpPr>
          <p:nvPr>
            <p:ph type="body" idx="1"/>
          </p:nvPr>
        </p:nvSpPr>
        <p:spPr>
          <a:xfrm>
            <a:off x="335528" y="2228400"/>
            <a:ext cx="5009400" cy="4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68579" algn="ctr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EEEAE2"/>
                </a:solidFill>
              </a:rPr>
              <a:t>В основі інтернатури – </a:t>
            </a:r>
            <a:r>
              <a:rPr lang="en-US" sz="3600" b="1">
                <a:solidFill>
                  <a:srgbClr val="EEEAE2"/>
                </a:solidFill>
              </a:rPr>
              <a:t>наставництво через партнерство</a:t>
            </a:r>
            <a:endParaRPr sz="3600">
              <a:solidFill>
                <a:srgbClr val="EEEAE2"/>
              </a:solidFill>
            </a:endParaRPr>
          </a:p>
        </p:txBody>
      </p:sp>
      <p:sp>
        <p:nvSpPr>
          <p:cNvPr id="156" name="Google Shape;156;g2461b6ef482_0_68"/>
          <p:cNvSpPr txBox="1"/>
          <p:nvPr/>
        </p:nvSpPr>
        <p:spPr>
          <a:xfrm>
            <a:off x="5580825" y="2228400"/>
            <a:ext cx="6003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9E188"/>
                </a:solidFill>
                <a:highlight>
                  <a:srgbClr val="FFFFFF"/>
                </a:highlight>
              </a:rPr>
              <a:t>І</a:t>
            </a:r>
            <a:r>
              <a:rPr lang="en-US" sz="2400">
                <a:solidFill>
                  <a:srgbClr val="D9E1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дея педагогічної інтернатури – не нова. У зарубіжній практиці вона вже багато років функціонує як форма професійного вдосконалення для успішного старту педагогів у професії</a:t>
            </a:r>
            <a:endParaRPr sz="2400">
              <a:solidFill>
                <a:srgbClr val="D9E1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7" name="Google Shape;157;g2461b6ef482_0_68" descr="Зображення, що містить малюнок, одежа, картина, Дитяча творчість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75675" y="4526000"/>
            <a:ext cx="2496600" cy="156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4000"/>
              <a:buFont typeface="Century Gothic"/>
              <a:buNone/>
            </a:pPr>
            <a:r>
              <a:rPr lang="en-US" sz="4000" b="1" i="0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Педагогічна інтернатура </a:t>
            </a:r>
            <a:endParaRPr sz="4000" b="1">
              <a:solidFill>
                <a:srgbClr val="FDB7C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b="1" i="0" u="sng">
                <a:solidFill>
                  <a:srgbClr val="E5ECAE"/>
                </a:solidFill>
              </a:rPr>
              <a:t>Педагогічна інтернатура</a:t>
            </a:r>
            <a:r>
              <a:rPr lang="en-US" sz="2400" b="1" i="0">
                <a:solidFill>
                  <a:srgbClr val="E5ECAE"/>
                </a:solidFill>
              </a:rPr>
              <a:t> </a:t>
            </a:r>
            <a:r>
              <a:rPr lang="en-US" sz="2400" b="0" i="0">
                <a:solidFill>
                  <a:srgbClr val="E5ECAE"/>
                </a:solidFill>
              </a:rPr>
              <a:t>— форма післядипломної педагогічної освіти, яка передбачає систематичну роботу педагогічного працівника над формуванням і вдосконаленням власної педагогічної майстерності впродовж </a:t>
            </a:r>
            <a:r>
              <a:rPr lang="en-US" sz="2400" b="0" i="0">
                <a:solidFill>
                  <a:srgbClr val="FDB7C8"/>
                </a:solidFill>
              </a:rPr>
              <a:t>першого року професійної діяльності під керівництвом педагога-наставника.</a:t>
            </a:r>
            <a:endParaRPr sz="2400">
              <a:solidFill>
                <a:srgbClr val="FDB7C8"/>
              </a:solidFill>
            </a:endParaRPr>
          </a:p>
        </p:txBody>
      </p:sp>
      <p:pic>
        <p:nvPicPr>
          <p:cNvPr id="164" name="Google Shape;164;p4" descr="Зображення, що містить мультфільм, ескіз, ілюстрація, Анімація&#10;&#10;Автоматично згенерований опис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3376" y="4640075"/>
            <a:ext cx="2619375" cy="1323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5"/>
          <p:cNvSpPr/>
          <p:nvPr/>
        </p:nvSpPr>
        <p:spPr>
          <a:xfrm>
            <a:off x="371856" y="374904"/>
            <a:ext cx="4178373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5"/>
          <p:cNvSpPr txBox="1">
            <a:spLocks noGrp="1"/>
          </p:cNvSpPr>
          <p:nvPr>
            <p:ph type="title"/>
          </p:nvPr>
        </p:nvSpPr>
        <p:spPr>
          <a:xfrm>
            <a:off x="573409" y="674915"/>
            <a:ext cx="3765200" cy="547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700"/>
              <a:buFont typeface="Century Gothic"/>
              <a:buNone/>
            </a:pPr>
            <a:r>
              <a:rPr lang="en-US" sz="3700" b="1">
                <a:solidFill>
                  <a:srgbClr val="FDB7C8"/>
                </a:solidFill>
              </a:rPr>
              <a:t>На кого зорієнтована педагогічна інтернатура? Які особливості її організації?</a:t>
            </a:r>
            <a:br>
              <a:rPr lang="en-US" sz="3700" b="1">
                <a:solidFill>
                  <a:srgbClr val="FDB7C8"/>
                </a:solidFill>
              </a:rPr>
            </a:br>
            <a:endParaRPr sz="3700" b="1">
              <a:solidFill>
                <a:srgbClr val="FDB7C8"/>
              </a:solidFill>
            </a:endParaRPr>
          </a:p>
        </p:txBody>
      </p:sp>
      <p:sp>
        <p:nvSpPr>
          <p:cNvPr id="175" name="Google Shape;175;p5"/>
          <p:cNvSpPr txBox="1">
            <a:spLocks noGrp="1"/>
          </p:cNvSpPr>
          <p:nvPr>
            <p:ph type="body" idx="1"/>
          </p:nvPr>
        </p:nvSpPr>
        <p:spPr>
          <a:xfrm>
            <a:off x="4807848" y="592848"/>
            <a:ext cx="6810744" cy="4119112"/>
          </a:xfrm>
          <a:prstGeom prst="rect">
            <a:avLst/>
          </a:prstGeom>
          <a:solidFill>
            <a:srgbClr val="92CF7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607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2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06070" lvl="0" indent="-152400" algn="just" rtl="0">
              <a:lnSpc>
                <a:spcPct val="90000"/>
              </a:lnSpc>
              <a:spcBef>
                <a:spcPts val="522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Особи, які не мають досвіду педагогічної діяльності та приймаються на посаду педагогічного працівника, протягом першого року роботи </a:t>
            </a:r>
            <a:r>
              <a:rPr lang="en-US" sz="2400" u="sng"/>
              <a:t>повинні пройти педагогічну інтернатуру</a:t>
            </a:r>
            <a:r>
              <a:rPr lang="en-US" sz="2400"/>
              <a:t>. Вона організовується відповідно до наказу керівника закладу освіти, що видається в день призначення особи на посаду педагогічного працівника </a:t>
            </a:r>
            <a:r>
              <a:rPr lang="en-US" sz="2400" u="sng"/>
              <a:t>(стаття 23 п.2 ЗУ «Про повну загальну середню освіту)</a:t>
            </a:r>
            <a:endParaRPr sz="2400" u="sng"/>
          </a:p>
          <a:p>
            <a:pPr marL="182880" lvl="0" indent="0" algn="just" rtl="0">
              <a:lnSpc>
                <a:spcPct val="90000"/>
              </a:lnSpc>
              <a:spcBef>
                <a:spcPts val="522"/>
              </a:spcBef>
              <a:spcAft>
                <a:spcPts val="0"/>
              </a:spcAft>
              <a:buNone/>
            </a:pPr>
            <a:endParaRPr sz="2400"/>
          </a:p>
          <a:p>
            <a:pPr marL="182880" lvl="0" indent="-130048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</a:pPr>
            <a:endParaRPr sz="900"/>
          </a:p>
        </p:txBody>
      </p:sp>
      <p:pic>
        <p:nvPicPr>
          <p:cNvPr id="176" name="Google Shape;176;p5" descr="Зображення, що містить мультфільм, ескіз, ілюстрація, Анімація&#10;&#10;Автоматично згенерований опис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6329" y="5061504"/>
            <a:ext cx="2619375" cy="1323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 txBox="1">
            <a:spLocks noGrp="1"/>
          </p:cNvSpPr>
          <p:nvPr>
            <p:ph type="title"/>
          </p:nvPr>
        </p:nvSpPr>
        <p:spPr>
          <a:xfrm>
            <a:off x="440250" y="726850"/>
            <a:ext cx="113115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ct val="100000"/>
              <a:buFont typeface="Century Gothic"/>
              <a:buNone/>
            </a:pPr>
            <a:r>
              <a:rPr lang="en-US" sz="3600" b="1" i="0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Основними завданнями педагогічної інтернатури є:</a:t>
            </a:r>
            <a:br>
              <a:rPr lang="en-US" sz="4800" b="1" i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</a:br>
            <a:endParaRPr b="1">
              <a:solidFill>
                <a:srgbClr val="FDB7C8"/>
              </a:solidFill>
            </a:endParaRPr>
          </a:p>
        </p:txBody>
      </p:sp>
      <p:sp>
        <p:nvSpPr>
          <p:cNvPr id="182" name="Google Shape;182;p6"/>
          <p:cNvSpPr txBox="1">
            <a:spLocks noGrp="1"/>
          </p:cNvSpPr>
          <p:nvPr>
            <p:ph type="body" idx="1"/>
          </p:nvPr>
        </p:nvSpPr>
        <p:spPr>
          <a:xfrm>
            <a:off x="975816" y="1784068"/>
            <a:ext cx="10419300" cy="4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 b="0" i="0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створення системи професійно-педагогічної адаптації інтерна до умов педагогічної діяльності, формування сприятливого мікроклімату та відчуття соціально-психологічного комфорту, встановлення доброзичливих взаємовідносин із учасниками освітнього процесу;</a:t>
            </a:r>
            <a:endParaRPr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2400"/>
              <a:buFont typeface="Arial"/>
              <a:buChar char="•"/>
            </a:pPr>
            <a:r>
              <a:rPr lang="en-US" sz="2400" b="0" i="0">
                <a:solidFill>
                  <a:srgbClr val="EEEAE2"/>
                </a:solidFill>
                <a:latin typeface="Arial"/>
                <a:ea typeface="Arial"/>
                <a:cs typeface="Arial"/>
                <a:sym typeface="Arial"/>
              </a:rPr>
              <a:t>набуття фахових компетентностей, педагогічної майстерності, формування професійної готовності інтерна до самостійної педагогічної діяльності;</a:t>
            </a:r>
            <a:endParaRPr>
              <a:solidFill>
                <a:srgbClr val="EEEAE2"/>
              </a:solidFill>
            </a:endParaRPr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 b="0" i="0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формування поваги до професії та сумлінного ставлення до трудової діяльності;</a:t>
            </a:r>
            <a:endParaRPr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2400"/>
              <a:buFont typeface="Arial"/>
              <a:buChar char="•"/>
            </a:pPr>
            <a:r>
              <a:rPr lang="en-US" sz="2400" b="0" i="0">
                <a:solidFill>
                  <a:srgbClr val="EEEAE2"/>
                </a:solidFill>
                <a:latin typeface="Arial"/>
                <a:ea typeface="Arial"/>
                <a:cs typeface="Arial"/>
                <a:sym typeface="Arial"/>
              </a:rPr>
              <a:t>формування інституту наставництва у закладах освіти, розвиток професійних спільнот педагогічних працівників.</a:t>
            </a:r>
            <a:endParaRPr>
              <a:solidFill>
                <a:srgbClr val="EEEAE2"/>
              </a:solidFill>
            </a:endParaRPr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EEEAE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 txBox="1">
            <a:spLocks noGrp="1"/>
          </p:cNvSpPr>
          <p:nvPr>
            <p:ph type="title"/>
          </p:nvPr>
        </p:nvSpPr>
        <p:spPr>
          <a:xfrm>
            <a:off x="707830" y="727823"/>
            <a:ext cx="3329150" cy="540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700"/>
              <a:buFont typeface="Century Gothic"/>
              <a:buNone/>
            </a:pPr>
            <a:r>
              <a:rPr lang="en-US" sz="3700">
                <a:solidFill>
                  <a:srgbClr val="FDB7C8"/>
                </a:solidFill>
              </a:rPr>
              <a:t>Яким чином та на який період часу створюється педагогічна інтернатура?</a:t>
            </a:r>
            <a:br>
              <a:rPr lang="en-US" sz="3700">
                <a:solidFill>
                  <a:srgbClr val="FDB7C8"/>
                </a:solidFill>
              </a:rPr>
            </a:br>
            <a:endParaRPr sz="3700">
              <a:solidFill>
                <a:srgbClr val="FDB7C8"/>
              </a:solidFill>
            </a:endParaRPr>
          </a:p>
        </p:txBody>
      </p:sp>
      <p:sp>
        <p:nvSpPr>
          <p:cNvPr id="200" name="Google Shape;200;p8"/>
          <p:cNvSpPr txBox="1">
            <a:spLocks noGrp="1"/>
          </p:cNvSpPr>
          <p:nvPr>
            <p:ph type="body" idx="1"/>
          </p:nvPr>
        </p:nvSpPr>
        <p:spPr>
          <a:xfrm>
            <a:off x="4226767" y="845772"/>
            <a:ext cx="7408500" cy="4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Garamond"/>
              <a:buChar char="◦"/>
            </a:pPr>
            <a:r>
              <a:rPr lang="en-US" sz="2400">
                <a:solidFill>
                  <a:srgbClr val="E5ECAE"/>
                </a:solidFill>
              </a:rPr>
              <a:t>Строк педагогічної інтернатури становить </a:t>
            </a:r>
            <a:r>
              <a:rPr lang="en-US" sz="2400" b="1" u="sng">
                <a:solidFill>
                  <a:srgbClr val="E5ECAE"/>
                </a:solidFill>
              </a:rPr>
              <a:t>один рік</a:t>
            </a:r>
            <a:r>
              <a:rPr lang="en-US" sz="2400">
                <a:solidFill>
                  <a:srgbClr val="E5ECAE"/>
                </a:solidFill>
              </a:rPr>
              <a:t>, що відраховується від дати видання наказу про організацію проведення педагогічної інтернатури. До строку педагогічної інтернатури також включається період тимчасової непрацездатності інтерна та час його перебування у відпустці.</a:t>
            </a:r>
            <a:endParaRPr/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Garamond"/>
              <a:buNone/>
            </a:pPr>
            <a:endParaRPr/>
          </a:p>
        </p:txBody>
      </p:sp>
      <p:pic>
        <p:nvPicPr>
          <p:cNvPr id="201" name="Google Shape;201;p8" descr="Зображення, що містить мультфільм, картинки, ілюстрація, дизайн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76076" y="3648269"/>
            <a:ext cx="3083948" cy="2806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461b6ef482_0_95"/>
          <p:cNvSpPr/>
          <p:nvPr/>
        </p:nvSpPr>
        <p:spPr>
          <a:xfrm>
            <a:off x="234696" y="237744"/>
            <a:ext cx="11722500" cy="638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461b6ef482_0_95"/>
          <p:cNvSpPr txBox="1">
            <a:spLocks noGrp="1"/>
          </p:cNvSpPr>
          <p:nvPr>
            <p:ph type="title"/>
          </p:nvPr>
        </p:nvSpPr>
        <p:spPr>
          <a:xfrm>
            <a:off x="707830" y="727823"/>
            <a:ext cx="3329100" cy="5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700"/>
              <a:buFont typeface="Century Gothic"/>
              <a:buNone/>
            </a:pPr>
            <a:r>
              <a:rPr lang="en-US" sz="3700">
                <a:solidFill>
                  <a:srgbClr val="FDB7C8"/>
                </a:solidFill>
              </a:rPr>
              <a:t>Яким чином та на який період часу створюється педагогічна інтернатура?</a:t>
            </a:r>
            <a:br>
              <a:rPr lang="en-US" sz="3700">
                <a:solidFill>
                  <a:srgbClr val="FDB7C8"/>
                </a:solidFill>
              </a:rPr>
            </a:br>
            <a:endParaRPr sz="3700">
              <a:solidFill>
                <a:srgbClr val="FDB7C8"/>
              </a:solidFill>
            </a:endParaRPr>
          </a:p>
        </p:txBody>
      </p:sp>
      <p:sp>
        <p:nvSpPr>
          <p:cNvPr id="208" name="Google Shape;208;g2461b6ef482_0_95"/>
          <p:cNvSpPr txBox="1">
            <a:spLocks noGrp="1"/>
          </p:cNvSpPr>
          <p:nvPr>
            <p:ph type="body" idx="1"/>
          </p:nvPr>
        </p:nvSpPr>
        <p:spPr>
          <a:xfrm>
            <a:off x="4260467" y="1014272"/>
            <a:ext cx="7408500" cy="4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D9E188"/>
                </a:solidFill>
              </a:rPr>
              <a:t>На час військової служби або догляду за малолітніми дітьми, але не довше ніж до досягнення кожною дитиною 3-річного віку, проходження інтерном педагогічної інтернатури може бути призупинене відповідно до наказу керівника закладу освіти</a:t>
            </a:r>
            <a:endParaRPr sz="2400">
              <a:solidFill>
                <a:srgbClr val="D9E188"/>
              </a:solidFill>
            </a:endParaRPr>
          </a:p>
        </p:txBody>
      </p:sp>
      <p:pic>
        <p:nvPicPr>
          <p:cNvPr id="209" name="Google Shape;209;g2461b6ef482_0_95" descr="Зображення, що містить мультфільм, картинки, ілюстрація, дизайн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76076" y="3648269"/>
            <a:ext cx="3084000" cy="280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461b6ef482_0_1"/>
          <p:cNvSpPr txBox="1">
            <a:spLocks noGrp="1"/>
          </p:cNvSpPr>
          <p:nvPr>
            <p:ph type="title"/>
          </p:nvPr>
        </p:nvSpPr>
        <p:spPr>
          <a:xfrm>
            <a:off x="1066800" y="76054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Етапи педагогічної інтернатури</a:t>
            </a:r>
            <a:endParaRPr sz="3600" b="1">
              <a:solidFill>
                <a:srgbClr val="FDB7C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461b6ef482_0_1"/>
          <p:cNvSpPr/>
          <p:nvPr/>
        </p:nvSpPr>
        <p:spPr>
          <a:xfrm>
            <a:off x="3450761" y="2064337"/>
            <a:ext cx="2885360" cy="1287005"/>
          </a:xfrm>
          <a:prstGeom prst="homePlate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підготовчий</a:t>
            </a:r>
            <a:endParaRPr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6" name="Google Shape;216;g2461b6ef482_0_1"/>
          <p:cNvSpPr/>
          <p:nvPr/>
        </p:nvSpPr>
        <p:spPr>
          <a:xfrm>
            <a:off x="6096000" y="3435937"/>
            <a:ext cx="2885360" cy="1371601"/>
          </a:xfrm>
          <a:prstGeom prst="homePlate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формувальний</a:t>
            </a:r>
            <a:endParaRPr sz="2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7" name="Google Shape;217;g2461b6ef482_0_1"/>
          <p:cNvSpPr/>
          <p:nvPr/>
        </p:nvSpPr>
        <p:spPr>
          <a:xfrm>
            <a:off x="8790761" y="4725858"/>
            <a:ext cx="2806341" cy="1385473"/>
          </a:xfrm>
          <a:prstGeom prst="homePlate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узагальнюючий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сертифікат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endParaRPr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8" name="Google Shape;218;g2461b6ef482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140" y="3351342"/>
            <a:ext cx="2561100" cy="2659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000"/>
              <a:buFont typeface="Century Gothic"/>
              <a:buNone/>
            </a:pPr>
            <a:r>
              <a:rPr lang="en-US" sz="3000" b="1">
                <a:solidFill>
                  <a:srgbClr val="FDB7C8"/>
                </a:solidFill>
              </a:rPr>
              <a:t>Що має бути зазначено у програмі педагогічної інтернатури? Які визначаються її основні заходи?</a:t>
            </a:r>
            <a:br>
              <a:rPr lang="en-US" sz="3000" b="1">
                <a:solidFill>
                  <a:srgbClr val="FDB7C8"/>
                </a:solidFill>
              </a:rPr>
            </a:br>
            <a:endParaRPr sz="3000" b="1">
              <a:solidFill>
                <a:srgbClr val="FDB7C8"/>
              </a:solidFill>
            </a:endParaRPr>
          </a:p>
        </p:txBody>
      </p:sp>
      <p:pic>
        <p:nvPicPr>
          <p:cNvPr id="225" name="Google Shape;225;p9" descr="Зображення, що містить мультфільм, ескіз, малюнок, ілюстрація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54352" y="2677810"/>
            <a:ext cx="3019646" cy="259999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9"/>
          <p:cNvSpPr txBox="1">
            <a:spLocks noGrp="1"/>
          </p:cNvSpPr>
          <p:nvPr>
            <p:ph type="body" idx="1"/>
          </p:nvPr>
        </p:nvSpPr>
        <p:spPr>
          <a:xfrm>
            <a:off x="4637165" y="2103120"/>
            <a:ext cx="6488035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Garamond"/>
              <a:buChar char="◦"/>
            </a:pPr>
            <a:r>
              <a:rPr lang="en-US" sz="2400"/>
              <a:t>Педагогічна інтернатура провадиться відповідно до програми, що затверджується керівником закладу освіти. </a:t>
            </a:r>
            <a:endParaRPr sz="2400"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Garamond"/>
              <a:buChar char="◦"/>
            </a:pPr>
            <a:r>
              <a:rPr lang="en-US" sz="2400"/>
              <a:t>Програма педагогічної інтернатури має передбачати теоретичну та практичну допомогу інтерну, що спрямована на розвиток професійних компетентностей.</a:t>
            </a:r>
            <a:endParaRPr/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Garamond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991222" y="642594"/>
            <a:ext cx="1075819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200"/>
              <a:buFont typeface="Century Gothic"/>
              <a:buNone/>
            </a:pPr>
            <a:r>
              <a:rPr lang="en-US" sz="3200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Серед основних заходів педагогічної інтернатури </a:t>
            </a:r>
            <a:br>
              <a:rPr lang="en-US" sz="3200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3200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є такі: </a:t>
            </a:r>
            <a:endParaRPr sz="3200">
              <a:solidFill>
                <a:srgbClr val="FDB7C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10"/>
          <p:cNvSpPr txBox="1">
            <a:spLocks noGrp="1"/>
          </p:cNvSpPr>
          <p:nvPr>
            <p:ph type="body" idx="1"/>
          </p:nvPr>
        </p:nvSpPr>
        <p:spPr>
          <a:xfrm>
            <a:off x="991222" y="2093788"/>
            <a:ext cx="10597398" cy="4121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200">
                <a:solidFill>
                  <a:srgbClr val="F2F5D6"/>
                </a:solidFill>
              </a:rPr>
              <a:t>проведення індивідуальних консультацій, наставницьких бесід з інтерном; допомога у підборі відповідної літератури, підготовці навчальних занять, розробленні дидактичних матеріалів. </a:t>
            </a:r>
            <a:endParaRPr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•"/>
            </a:pPr>
            <a:r>
              <a:rPr lang="en-US" sz="2200">
                <a:solidFill>
                  <a:srgbClr val="F2F5D6"/>
                </a:solidFill>
              </a:rPr>
              <a:t>передбачено взаємовідвідування навчальних занять, відвідування уроків досвідчених педагогічних працівників; здійснення моніторингу результатів навчання учнів; участь у тренінгах, навчальних семінарах з методичних питань,творчих звітах педагогічних працівників. </a:t>
            </a:r>
            <a:endParaRPr/>
          </a:p>
          <a:p>
            <a:pPr marL="182880" lvl="0" indent="-18288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•"/>
            </a:pPr>
            <a:r>
              <a:rPr lang="en-US" sz="2200">
                <a:solidFill>
                  <a:srgbClr val="F2F5D6"/>
                </a:solidFill>
              </a:rPr>
              <a:t>вивчення досвіду кращих педагогів шляхом аналізу їхніх вебсайтів, вебресурсів професійних спільнот, а також періодичних професійних видань; залучення інтерна до партнерської взаємодії з науковими, науково-педагогічними та педагогічними працівниками, участь у професійних спільнотах педагогічних працівників; психологічний супровід інтерна.</a:t>
            </a:r>
            <a:endParaRPr/>
          </a:p>
          <a:p>
            <a:pPr marL="182880" lvl="0" indent="-77152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1"/>
          <p:cNvSpPr/>
          <p:nvPr/>
        </p:nvSpPr>
        <p:spPr>
          <a:xfrm>
            <a:off x="-1866" y="0"/>
            <a:ext cx="1210082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531157" y="237744"/>
            <a:ext cx="3426147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1"/>
          <p:cNvSpPr/>
          <p:nvPr/>
        </p:nvSpPr>
        <p:spPr>
          <a:xfrm>
            <a:off x="8683826" y="372498"/>
            <a:ext cx="3127248" cy="611300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11"/>
          <p:cNvSpPr txBox="1">
            <a:spLocks noGrp="1"/>
          </p:cNvSpPr>
          <p:nvPr>
            <p:ph type="body" idx="1"/>
          </p:nvPr>
        </p:nvSpPr>
        <p:spPr>
          <a:xfrm>
            <a:off x="8683825" y="372498"/>
            <a:ext cx="3127249" cy="6115410"/>
          </a:xfrm>
          <a:prstGeom prst="rect">
            <a:avLst/>
          </a:prstGeom>
          <a:noFill/>
          <a:ln w="38100" cap="flat" cmpd="sng">
            <a:solidFill>
              <a:srgbClr val="004B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1" indent="-4318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274320" lvl="1" indent="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Заходи педагогічної інтернатури можуть здійснюватися безпосередньо в закладі освіти, а також, за наявності технічних можливостей, дистанційно в режимі відеоконференцій або аудіоконференцій</a:t>
            </a:r>
            <a:endParaRPr sz="2200"/>
          </a:p>
          <a:p>
            <a:pPr marL="182880" lvl="0" indent="-939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pic>
        <p:nvPicPr>
          <p:cNvPr id="243" name="Google Shape;243;p11" descr="Зображення, що містить текст, комп’ютер, знімок екрана, Веб-сайт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93684" y="788437"/>
            <a:ext cx="7490148" cy="4609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2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"/>
          <p:cNvSpPr txBox="1">
            <a:spLocks noGrp="1"/>
          </p:cNvSpPr>
          <p:nvPr>
            <p:ph type="title"/>
          </p:nvPr>
        </p:nvSpPr>
        <p:spPr>
          <a:xfrm>
            <a:off x="457200" y="642594"/>
            <a:ext cx="112713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000"/>
              <a:buFont typeface="Century Gothic"/>
              <a:buNone/>
            </a:pPr>
            <a:r>
              <a:rPr lang="en-US" sz="3000" b="1">
                <a:solidFill>
                  <a:srgbClr val="FDB7C8"/>
                </a:solidFill>
              </a:rPr>
              <a:t>Що має робити інтерн під час проходження інтернатури?</a:t>
            </a:r>
            <a:br>
              <a:rPr lang="en-US" sz="3000" b="1">
                <a:solidFill>
                  <a:srgbClr val="FDB7C8"/>
                </a:solidFill>
              </a:rPr>
            </a:br>
            <a:endParaRPr sz="3000" b="1">
              <a:solidFill>
                <a:srgbClr val="FDB7C8"/>
              </a:solidFill>
            </a:endParaRPr>
          </a:p>
        </p:txBody>
      </p:sp>
      <p:sp>
        <p:nvSpPr>
          <p:cNvPr id="251" name="Google Shape;251;p12"/>
          <p:cNvSpPr txBox="1">
            <a:spLocks noGrp="1"/>
          </p:cNvSpPr>
          <p:nvPr>
            <p:ph type="body" idx="1"/>
          </p:nvPr>
        </p:nvSpPr>
        <p:spPr>
          <a:xfrm>
            <a:off x="1066800" y="2336256"/>
            <a:ext cx="6485467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solidFill>
                  <a:srgbClr val="E5ECAE"/>
                </a:solidFill>
              </a:rPr>
              <a:t>У межах проходження інтернатури інтерн виконує обов'язки згідно з посадовою інструкцією та обов'язки, покладені на нього трудовим договором і правилами внутрішнього розпорядку, визначені установчими документами закладу освіти. </a:t>
            </a:r>
            <a:endParaRPr sz="2400">
              <a:solidFill>
                <a:srgbClr val="E5ECAE"/>
              </a:solidFill>
            </a:endParaRPr>
          </a:p>
        </p:txBody>
      </p:sp>
      <p:pic>
        <p:nvPicPr>
          <p:cNvPr id="252" name="Google Shape;252;p12" descr="Зображення, що містить ноутбук, комп’ютер, малюнок, меблі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250" b="1"/>
          <a:stretch/>
        </p:blipFill>
        <p:spPr>
          <a:xfrm>
            <a:off x="8020570" y="2161488"/>
            <a:ext cx="3104629" cy="3632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868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ct val="100000"/>
              <a:buFont typeface="Century Gothic"/>
              <a:buNone/>
            </a:pPr>
            <a:r>
              <a:rPr lang="en-US" sz="2800" b="1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Що має робити інтерн під час проходження інтернатури?</a:t>
            </a:r>
            <a:br>
              <a:rPr lang="en-US" sz="2800" b="1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2800" b="1">
              <a:solidFill>
                <a:srgbClr val="FDB7C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58" name="Google Shape;258;p13"/>
          <p:cNvGrpSpPr/>
          <p:nvPr/>
        </p:nvGrpSpPr>
        <p:grpSpPr>
          <a:xfrm>
            <a:off x="1066799" y="1380931"/>
            <a:ext cx="10157927" cy="4833495"/>
            <a:chOff x="0" y="0"/>
            <a:chExt cx="10157927" cy="4833495"/>
          </a:xfrm>
        </p:grpSpPr>
        <p:sp>
          <p:nvSpPr>
            <p:cNvPr id="259" name="Google Shape;259;p13"/>
            <p:cNvSpPr/>
            <p:nvPr/>
          </p:nvSpPr>
          <p:spPr>
            <a:xfrm>
              <a:off x="0" y="0"/>
              <a:ext cx="10157927" cy="1341676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 txBox="1"/>
            <p:nvPr/>
          </p:nvSpPr>
          <p:spPr>
            <a:xfrm>
              <a:off x="2134742" y="0"/>
              <a:ext cx="8023184" cy="13416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працює над набуттям компетентностей зі спеціальності, педагогіки, психології, необхідних для забезпечення процесу навчання, виховання і розвитку особистості, застосування освітніх технологій і методів навчання, ефективних способів взаємодії між усіма учасниками освітнього процесу</a:t>
              </a:r>
              <a:endParaRPr/>
            </a:p>
            <a:p>
              <a:pPr marL="171450" marR="0" lvl="1" indent="-57150" algn="just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103157" y="258208"/>
              <a:ext cx="2031585" cy="825259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 t="-37997" b="-37997"/>
              </a:stretch>
            </a:blip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0" y="1444834"/>
              <a:ext cx="10157927" cy="1119196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 txBox="1"/>
            <p:nvPr/>
          </p:nvSpPr>
          <p:spPr>
            <a:xfrm>
              <a:off x="2134742" y="1444834"/>
              <a:ext cx="8023184" cy="1119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організовує освітній процес із урахуванням психолого-фізіологічних, вікових особливостей учнів, специфіки навчального предмета (інтегрованого курсу)</a:t>
              </a: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103157" y="1591802"/>
              <a:ext cx="2031585" cy="825259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t="-79998" b="-79998"/>
              </a:stretch>
            </a:blip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0" y="2667188"/>
              <a:ext cx="10157927" cy="1031574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 txBox="1"/>
            <p:nvPr/>
          </p:nvSpPr>
          <p:spPr>
            <a:xfrm>
              <a:off x="2134742" y="2667188"/>
              <a:ext cx="8023184" cy="10315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бере участь у засіданнях професійних спільнот педагогічних працівників, семінарах, практикумах, тренінгах, вебінарах, майстер-класах з метою вдосконалення педагогічної майстерності</a:t>
              </a: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103157" y="2770346"/>
              <a:ext cx="2031585" cy="825259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t="-65996" b="-65994"/>
              </a:stretch>
            </a:blip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0" y="3801921"/>
              <a:ext cx="10157927" cy="1031574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3"/>
            <p:cNvSpPr txBox="1"/>
            <p:nvPr/>
          </p:nvSpPr>
          <p:spPr>
            <a:xfrm>
              <a:off x="2134742" y="3801921"/>
              <a:ext cx="8023184" cy="10315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наділений правом самостійно обирати форми, види, напрями та суб'єктів надання освітніх послуг з підвищення кваліфікації</a:t>
              </a:r>
              <a:endParaRPr/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103157" y="3905078"/>
              <a:ext cx="2031585" cy="825259"/>
            </a:xfrm>
            <a:prstGeom prst="roundRect">
              <a:avLst>
                <a:gd name="adj" fmla="val 10000"/>
              </a:avLst>
            </a:prstGeom>
            <a:blipFill rotWithShape="1">
              <a:blip r:embed="rId6">
                <a:alphaModFix/>
              </a:blip>
              <a:stretch>
                <a:fillRect t="-10999" b="-10999"/>
              </a:stretch>
            </a:blip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7"/>
          <p:cNvSpPr txBox="1">
            <a:spLocks noGrp="1"/>
          </p:cNvSpPr>
          <p:nvPr>
            <p:ph type="title"/>
          </p:nvPr>
        </p:nvSpPr>
        <p:spPr>
          <a:xfrm>
            <a:off x="6314384" y="642594"/>
            <a:ext cx="481081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3000"/>
              <a:buFont typeface="Century Gothic"/>
              <a:buNone/>
            </a:pPr>
            <a:r>
              <a:rPr lang="en-US" sz="3000" b="1">
                <a:solidFill>
                  <a:srgbClr val="FDB7C8"/>
                </a:solidFill>
              </a:rPr>
              <a:t>Виконання обов’язків педагога-наставника </a:t>
            </a:r>
            <a:endParaRPr/>
          </a:p>
        </p:txBody>
      </p:sp>
      <p:sp>
        <p:nvSpPr>
          <p:cNvPr id="190" name="Google Shape;190;p7"/>
          <p:cNvSpPr/>
          <p:nvPr/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7"/>
          <p:cNvSpPr/>
          <p:nvPr/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7" descr="Зображення, що містить малюнок, одежа, картина, Дитяча творчість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04515" y="2133282"/>
            <a:ext cx="4188221" cy="2617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3" name="Google Shape;193;p7"/>
          <p:cNvSpPr txBox="1">
            <a:spLocks noGrp="1"/>
          </p:cNvSpPr>
          <p:nvPr>
            <p:ph type="body" idx="1"/>
          </p:nvPr>
        </p:nvSpPr>
        <p:spPr>
          <a:xfrm>
            <a:off x="6314384" y="2014194"/>
            <a:ext cx="5190260" cy="42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82880" lvl="0" indent="-18288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 dirty="0" err="1"/>
              <a:t>Виконання</a:t>
            </a:r>
            <a:r>
              <a:rPr lang="en-US" sz="2000" dirty="0"/>
              <a:t> </a:t>
            </a:r>
            <a:r>
              <a:rPr lang="en-US" sz="2000" dirty="0" err="1"/>
              <a:t>обов’язків</a:t>
            </a:r>
            <a:r>
              <a:rPr lang="en-US" sz="2000" dirty="0"/>
              <a:t> </a:t>
            </a:r>
            <a:r>
              <a:rPr lang="en-US" sz="2000" dirty="0" err="1"/>
              <a:t>педагога-наставника</a:t>
            </a:r>
            <a:r>
              <a:rPr lang="en-US" sz="2000" dirty="0"/>
              <a:t> </a:t>
            </a:r>
            <a:r>
              <a:rPr lang="en-US" sz="2000" dirty="0" err="1"/>
              <a:t>покладається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педагогічного</a:t>
            </a:r>
            <a:r>
              <a:rPr lang="en-US" sz="2000" dirty="0"/>
              <a:t> </a:t>
            </a:r>
            <a:r>
              <a:rPr lang="en-US" sz="2000" dirty="0" err="1"/>
              <a:t>працівника</a:t>
            </a:r>
            <a:r>
              <a:rPr lang="en-US" sz="2000" dirty="0"/>
              <a:t> з </a:t>
            </a:r>
            <a:r>
              <a:rPr lang="en-US" sz="2000" dirty="0" err="1"/>
              <a:t>досвідом</a:t>
            </a:r>
            <a:r>
              <a:rPr lang="en-US" sz="2000" dirty="0"/>
              <a:t> </a:t>
            </a:r>
            <a:r>
              <a:rPr lang="en-US" sz="2000" dirty="0" err="1"/>
              <a:t>педагогічної</a:t>
            </a:r>
            <a:r>
              <a:rPr lang="en-US" sz="2000" dirty="0"/>
              <a:t> </a:t>
            </a:r>
            <a:r>
              <a:rPr lang="en-US" sz="2000" dirty="0" err="1"/>
              <a:t>діяльності</a:t>
            </a:r>
            <a:r>
              <a:rPr lang="en-US" sz="2000" dirty="0"/>
              <a:t>, </a:t>
            </a:r>
            <a:r>
              <a:rPr lang="en-US" sz="2000" dirty="0" err="1"/>
              <a:t>як</a:t>
            </a:r>
            <a:r>
              <a:rPr lang="en-US" sz="2000" dirty="0"/>
              <a:t> </a:t>
            </a:r>
            <a:r>
              <a:rPr lang="en-US" sz="2000" dirty="0" err="1"/>
              <a:t>правило</a:t>
            </a:r>
            <a:r>
              <a:rPr lang="en-US" sz="2000" dirty="0"/>
              <a:t>, </a:t>
            </a:r>
            <a:r>
              <a:rPr lang="en-US" sz="2000" b="1" dirty="0" err="1">
                <a:solidFill>
                  <a:srgbClr val="E5ECAE"/>
                </a:solidFill>
              </a:rPr>
              <a:t>не</a:t>
            </a:r>
            <a:r>
              <a:rPr lang="en-US" sz="2000" b="1" dirty="0">
                <a:solidFill>
                  <a:srgbClr val="E5ECAE"/>
                </a:solidFill>
              </a:rPr>
              <a:t> </a:t>
            </a:r>
            <a:r>
              <a:rPr lang="en-US" sz="2000" b="1" dirty="0" err="1">
                <a:solidFill>
                  <a:srgbClr val="E5ECAE"/>
                </a:solidFill>
              </a:rPr>
              <a:t>менше</a:t>
            </a:r>
            <a:r>
              <a:rPr lang="en-US" sz="2000" b="1" dirty="0">
                <a:solidFill>
                  <a:srgbClr val="E5ECAE"/>
                </a:solidFill>
              </a:rPr>
              <a:t> </a:t>
            </a:r>
            <a:r>
              <a:rPr lang="en-US" sz="2000" b="1" dirty="0" err="1">
                <a:solidFill>
                  <a:srgbClr val="E5ECAE"/>
                </a:solidFill>
              </a:rPr>
              <a:t>п’яти</a:t>
            </a:r>
            <a:r>
              <a:rPr lang="en-US" sz="2000" b="1" dirty="0">
                <a:solidFill>
                  <a:srgbClr val="E5ECAE"/>
                </a:solidFill>
              </a:rPr>
              <a:t> </a:t>
            </a:r>
            <a:r>
              <a:rPr lang="en-US" sz="2000" b="1" dirty="0" err="1">
                <a:solidFill>
                  <a:srgbClr val="E5ECAE"/>
                </a:solidFill>
              </a:rPr>
              <a:t>років</a:t>
            </a:r>
            <a:r>
              <a:rPr lang="en-US" sz="2000" dirty="0"/>
              <a:t> </a:t>
            </a:r>
            <a:r>
              <a:rPr lang="en-US" sz="2000" dirty="0" err="1"/>
              <a:t>за</a:t>
            </a:r>
            <a:r>
              <a:rPr lang="en-US" sz="2000" dirty="0"/>
              <a:t> </a:t>
            </a:r>
            <a:r>
              <a:rPr lang="en-US" sz="2000" dirty="0" err="1"/>
              <a:t>відповідною</a:t>
            </a:r>
            <a:r>
              <a:rPr lang="en-US" sz="2000" dirty="0"/>
              <a:t> </a:t>
            </a:r>
            <a:r>
              <a:rPr lang="en-US" sz="2000" dirty="0" err="1"/>
              <a:t>спеціальністю</a:t>
            </a:r>
            <a:r>
              <a:rPr lang="en-US" sz="2000" dirty="0"/>
              <a:t> (</a:t>
            </a:r>
            <a:r>
              <a:rPr lang="en-US" sz="2000" dirty="0" err="1"/>
              <a:t>такою</a:t>
            </a:r>
            <a:r>
              <a:rPr lang="en-US" sz="2000" dirty="0"/>
              <a:t> </a:t>
            </a:r>
            <a:r>
              <a:rPr lang="en-US" sz="2000" dirty="0" err="1"/>
              <a:t>самою</a:t>
            </a:r>
            <a:r>
              <a:rPr lang="en-US" sz="2000" dirty="0"/>
              <a:t> 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спорідненою</a:t>
            </a:r>
            <a:r>
              <a:rPr lang="en-US" sz="2000" dirty="0"/>
              <a:t> </a:t>
            </a:r>
            <a:r>
              <a:rPr lang="en-US" sz="2000" dirty="0" err="1"/>
              <a:t>предметною</a:t>
            </a:r>
            <a:r>
              <a:rPr lang="en-US" sz="2000" dirty="0"/>
              <a:t> </a:t>
            </a:r>
            <a:r>
              <a:rPr lang="en-US" sz="2000" dirty="0" err="1"/>
              <a:t>спеціальністю</a:t>
            </a:r>
            <a:r>
              <a:rPr lang="en-US" sz="2000" dirty="0"/>
              <a:t> 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спеціалізацією</a:t>
            </a:r>
            <a:r>
              <a:rPr lang="en-US" sz="2000" dirty="0"/>
              <a:t>).</a:t>
            </a:r>
            <a:endParaRPr sz="2000" dirty="0"/>
          </a:p>
          <a:p>
            <a:pPr marL="182880" lvl="0" indent="-182880" algn="just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 dirty="0"/>
              <a:t> </a:t>
            </a:r>
            <a:r>
              <a:rPr lang="en-US" sz="2000" dirty="0" err="1"/>
              <a:t>Відповідно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рішення</a:t>
            </a:r>
            <a:r>
              <a:rPr lang="en-US" sz="2000" dirty="0"/>
              <a:t> </a:t>
            </a:r>
            <a:r>
              <a:rPr lang="en-US" sz="2000" dirty="0" err="1"/>
              <a:t>керівника</a:t>
            </a:r>
            <a:r>
              <a:rPr lang="en-US" sz="2000" dirty="0"/>
              <a:t> </a:t>
            </a:r>
            <a:r>
              <a:rPr lang="en-US" sz="2000" dirty="0" err="1"/>
              <a:t>закладу</a:t>
            </a:r>
            <a:r>
              <a:rPr lang="en-US" sz="2000" dirty="0"/>
              <a:t> </a:t>
            </a:r>
            <a:r>
              <a:rPr lang="en-US" sz="2000" dirty="0" err="1"/>
              <a:t>освіти</a:t>
            </a:r>
            <a:r>
              <a:rPr lang="en-US" sz="2000" dirty="0"/>
              <a:t>, </a:t>
            </a:r>
            <a:r>
              <a:rPr lang="en-US" sz="2000" dirty="0" err="1"/>
              <a:t>педагогічному</a:t>
            </a:r>
            <a:r>
              <a:rPr lang="en-US" sz="2000" dirty="0"/>
              <a:t> </a:t>
            </a:r>
            <a:r>
              <a:rPr lang="en-US" sz="2000" dirty="0" err="1"/>
              <a:t>працівникові</a:t>
            </a:r>
            <a:r>
              <a:rPr lang="en-US" sz="2000" dirty="0"/>
              <a:t> </a:t>
            </a:r>
            <a:r>
              <a:rPr lang="en-US" sz="2000" dirty="0" err="1"/>
              <a:t>за</a:t>
            </a:r>
            <a:r>
              <a:rPr lang="en-US" sz="2000" dirty="0"/>
              <a:t> </a:t>
            </a:r>
            <a:r>
              <a:rPr lang="en-US" sz="2000" dirty="0" err="1"/>
              <a:t>виконання</a:t>
            </a:r>
            <a:r>
              <a:rPr lang="en-US" sz="2000" dirty="0"/>
              <a:t> </a:t>
            </a:r>
            <a:r>
              <a:rPr lang="en-US" sz="2000" dirty="0" err="1"/>
              <a:t>обов’язків</a:t>
            </a:r>
            <a:r>
              <a:rPr lang="en-US" sz="2000" dirty="0"/>
              <a:t> </a:t>
            </a:r>
            <a:r>
              <a:rPr lang="en-US" sz="2000" dirty="0" err="1"/>
              <a:t>педагога-наставника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E5ECAE"/>
                </a:solidFill>
              </a:rPr>
              <a:t>призначається</a:t>
            </a:r>
            <a:r>
              <a:rPr lang="en-US" sz="2000" b="1" dirty="0">
                <a:solidFill>
                  <a:srgbClr val="E5ECAE"/>
                </a:solidFill>
              </a:rPr>
              <a:t> </a:t>
            </a:r>
            <a:r>
              <a:rPr lang="en-US" sz="2000" b="1" dirty="0" err="1">
                <a:solidFill>
                  <a:srgbClr val="E5ECAE"/>
                </a:solidFill>
              </a:rPr>
              <a:t>доплата</a:t>
            </a:r>
            <a:r>
              <a:rPr lang="en-US" sz="2000" b="1" dirty="0">
                <a:solidFill>
                  <a:srgbClr val="E5ECAE"/>
                </a:solidFill>
              </a:rPr>
              <a:t> у </a:t>
            </a:r>
            <a:r>
              <a:rPr lang="en-US" sz="2000" b="1" dirty="0" err="1">
                <a:solidFill>
                  <a:srgbClr val="E5ECAE"/>
                </a:solidFill>
              </a:rPr>
              <a:t>граничному</a:t>
            </a:r>
            <a:r>
              <a:rPr lang="en-US" sz="2000" b="1" dirty="0">
                <a:solidFill>
                  <a:srgbClr val="E5ECAE"/>
                </a:solidFill>
              </a:rPr>
              <a:t> </a:t>
            </a:r>
            <a:r>
              <a:rPr lang="en-US" sz="2000" b="1" u="sng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розмірі</a:t>
            </a:r>
            <a:r>
              <a:rPr lang="en-US" sz="2000" b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20 </a:t>
            </a:r>
            <a:r>
              <a:rPr lang="en-US" sz="2000" b="1" u="sng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відсотків</a:t>
            </a:r>
            <a:r>
              <a:rPr lang="en-US" sz="2000" b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b="1" u="sng" dirty="0" err="1">
                <a:solidFill>
                  <a:srgbClr val="E5ECAE"/>
                </a:solidFill>
              </a:rPr>
              <a:t>його</a:t>
            </a:r>
            <a:r>
              <a:rPr lang="en-US" sz="2000" b="1" u="sng" dirty="0">
                <a:solidFill>
                  <a:srgbClr val="E5ECAE"/>
                </a:solidFill>
              </a:rPr>
              <a:t> </a:t>
            </a:r>
            <a:r>
              <a:rPr lang="en-US" sz="2000" b="1" u="sng" dirty="0" err="1">
                <a:solidFill>
                  <a:srgbClr val="E5ECAE"/>
                </a:solidFill>
              </a:rPr>
              <a:t>посадового</a:t>
            </a:r>
            <a:r>
              <a:rPr lang="en-US" sz="2000" b="1" u="sng" dirty="0">
                <a:solidFill>
                  <a:srgbClr val="E5ECAE"/>
                </a:solidFill>
              </a:rPr>
              <a:t> </a:t>
            </a:r>
            <a:r>
              <a:rPr lang="en-US" sz="2000" b="1" u="sng" dirty="0" err="1">
                <a:solidFill>
                  <a:srgbClr val="E5ECAE"/>
                </a:solidFill>
              </a:rPr>
              <a:t>окладу</a:t>
            </a:r>
            <a:r>
              <a:rPr lang="en-US" sz="2000" b="1" u="sng" dirty="0">
                <a:solidFill>
                  <a:srgbClr val="E5ECAE"/>
                </a:solidFill>
              </a:rPr>
              <a:t> </a:t>
            </a:r>
            <a:r>
              <a:rPr lang="en-US" sz="2000" u="sng" dirty="0"/>
              <a:t>(</a:t>
            </a:r>
            <a:r>
              <a:rPr lang="en-US" sz="2000" u="sng" dirty="0" err="1"/>
              <a:t>ставки</a:t>
            </a:r>
            <a:r>
              <a:rPr lang="en-US" sz="2000" u="sng" dirty="0"/>
              <a:t> </a:t>
            </a:r>
            <a:r>
              <a:rPr lang="en-US" sz="2000" u="sng" dirty="0" err="1"/>
              <a:t>заробітної</a:t>
            </a:r>
            <a:r>
              <a:rPr lang="en-US" sz="2000" u="sng" dirty="0"/>
              <a:t> </a:t>
            </a:r>
            <a:r>
              <a:rPr lang="en-US" sz="2000" u="sng" dirty="0" err="1"/>
              <a:t>плати</a:t>
            </a:r>
            <a:r>
              <a:rPr lang="en-US" sz="2000" u="sng" dirty="0"/>
              <a:t>)</a:t>
            </a:r>
            <a:r>
              <a:rPr lang="en-US" sz="2000" dirty="0"/>
              <a:t> в </a:t>
            </a:r>
            <a:r>
              <a:rPr lang="en-US" sz="2000" dirty="0" err="1"/>
              <a:t>межах</a:t>
            </a:r>
            <a:r>
              <a:rPr lang="en-US" sz="2000" dirty="0"/>
              <a:t> </a:t>
            </a:r>
            <a:r>
              <a:rPr lang="en-US" sz="2000" dirty="0" err="1"/>
              <a:t>фонду</a:t>
            </a:r>
            <a:r>
              <a:rPr lang="en-US" sz="2000" dirty="0"/>
              <a:t> </a:t>
            </a:r>
            <a:r>
              <a:rPr lang="en-US" sz="2000" dirty="0" err="1"/>
              <a:t>оплати</a:t>
            </a:r>
            <a:r>
              <a:rPr lang="en-US" sz="2000" dirty="0"/>
              <a:t> </a:t>
            </a:r>
            <a:r>
              <a:rPr lang="en-US" sz="2000" dirty="0" err="1"/>
              <a:t>праці</a:t>
            </a:r>
            <a:r>
              <a:rPr lang="en-US" sz="2000" dirty="0"/>
              <a:t> </a:t>
            </a:r>
            <a:r>
              <a:rPr lang="en-US" sz="2000" dirty="0" err="1"/>
              <a:t>закладу</a:t>
            </a:r>
            <a:r>
              <a:rPr lang="en-US" sz="2000" dirty="0"/>
              <a:t> </a:t>
            </a:r>
            <a:r>
              <a:rPr lang="en-US" sz="2000" dirty="0" err="1"/>
              <a:t>освіти</a:t>
            </a:r>
            <a:r>
              <a:rPr lang="en-US" sz="2000" dirty="0"/>
              <a:t>.</a:t>
            </a: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</a:pPr>
            <a:endParaRPr sz="1700" dirty="0"/>
          </a:p>
        </p:txBody>
      </p:sp>
    </p:spTree>
    <p:extLst>
      <p:ext uri="{BB962C8B-B14F-4D97-AF65-F5344CB8AC3E}">
        <p14:creationId xmlns:p14="http://schemas.microsoft.com/office/powerpoint/2010/main" val="2353404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 txBox="1">
            <a:spLocks noGrp="1"/>
          </p:cNvSpPr>
          <p:nvPr>
            <p:ph type="title"/>
          </p:nvPr>
        </p:nvSpPr>
        <p:spPr>
          <a:xfrm>
            <a:off x="671804" y="642594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2800"/>
              <a:buFont typeface="Arial"/>
              <a:buNone/>
            </a:pP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яких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випадках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можлива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зміна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педагога-наставника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протягом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року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проходження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інтернатури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молодим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педагогом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8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інтерном</a:t>
            </a:r>
            <a:r>
              <a:rPr lang="en-US" sz="28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)?</a:t>
            </a:r>
            <a:br>
              <a:rPr lang="en-US" sz="2800" dirty="0">
                <a:solidFill>
                  <a:srgbClr val="FDB7C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800" dirty="0">
              <a:solidFill>
                <a:srgbClr val="FDB7C8"/>
              </a:solidFill>
            </a:endParaRPr>
          </a:p>
        </p:txBody>
      </p:sp>
      <p:grpSp>
        <p:nvGrpSpPr>
          <p:cNvPr id="276" name="Google Shape;276;p14"/>
          <p:cNvGrpSpPr/>
          <p:nvPr/>
        </p:nvGrpSpPr>
        <p:grpSpPr>
          <a:xfrm>
            <a:off x="1911018" y="1958039"/>
            <a:ext cx="8697987" cy="4257367"/>
            <a:chOff x="317" y="478262"/>
            <a:chExt cx="8072417" cy="3542047"/>
          </a:xfrm>
        </p:grpSpPr>
        <p:sp>
          <p:nvSpPr>
            <p:cNvPr id="277" name="Google Shape;277;p14"/>
            <p:cNvSpPr/>
            <p:nvPr/>
          </p:nvSpPr>
          <p:spPr>
            <a:xfrm>
              <a:off x="317" y="478262"/>
              <a:ext cx="4374338" cy="1615398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4"/>
            <p:cNvSpPr txBox="1"/>
            <p:nvPr/>
          </p:nvSpPr>
          <p:spPr>
            <a:xfrm>
              <a:off x="317" y="478262"/>
              <a:ext cx="4374338" cy="1615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uk-UA" sz="1800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ідповідно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наказу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керівника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закладу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освіти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педагога-наставника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може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бути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замінено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у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разі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його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звільнення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або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переведення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з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посади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педагогічного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працівника</a:t>
              </a:r>
              <a:endParaRPr b="1" dirty="0"/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4643889" y="478262"/>
              <a:ext cx="3428845" cy="1615398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4"/>
            <p:cNvSpPr txBox="1"/>
            <p:nvPr/>
          </p:nvSpPr>
          <p:spPr>
            <a:xfrm>
              <a:off x="4643889" y="478262"/>
              <a:ext cx="3428845" cy="1615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entury Gothic"/>
                <a:buNone/>
              </a:pPr>
              <a:r>
                <a:rPr lang="en-US" sz="15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письмової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відмови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педагога-наставника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від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виконання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своїх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обов'язків</a:t>
              </a:r>
              <a:endParaRPr b="1" dirty="0"/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522508" y="2362894"/>
              <a:ext cx="7028035" cy="1657415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4"/>
            <p:cNvSpPr txBox="1"/>
            <p:nvPr/>
          </p:nvSpPr>
          <p:spPr>
            <a:xfrm>
              <a:off x="522508" y="2362894"/>
              <a:ext cx="7028035" cy="1657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зміна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педагога-наставника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можлива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у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разі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його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довготривалої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відсутності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робочому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місці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з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поважних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причин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(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хвороба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сімейні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обставини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)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у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разі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отримання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керівництвом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освітнього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закладу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обґрунтованої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заяви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інтерна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щодо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заміни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педагога-наставника</a:t>
              </a:r>
              <a:endParaRPr b="1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"/>
          <p:cNvSpPr txBox="1">
            <a:spLocks noGrp="1"/>
          </p:cNvSpPr>
          <p:nvPr>
            <p:ph type="title"/>
          </p:nvPr>
        </p:nvSpPr>
        <p:spPr>
          <a:xfrm>
            <a:off x="823704" y="667316"/>
            <a:ext cx="10289458" cy="1032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2800"/>
              <a:buFont typeface="Arial"/>
              <a:buNone/>
            </a:pP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Які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функції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покладено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педагога-наставника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практичного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виконання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програми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педагогічної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інтернатури</a:t>
            </a:r>
            <a:r>
              <a:rPr lang="en-US" sz="2600" b="1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br>
              <a:rPr lang="en-US" sz="2600" b="1" dirty="0">
                <a:solidFill>
                  <a:srgbClr val="FDB7C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600" b="1" dirty="0">
              <a:solidFill>
                <a:srgbClr val="FDB7C8"/>
              </a:solidFill>
            </a:endParaRPr>
          </a:p>
        </p:txBody>
      </p:sp>
      <p:grpSp>
        <p:nvGrpSpPr>
          <p:cNvPr id="288" name="Google Shape;288;p15"/>
          <p:cNvGrpSpPr/>
          <p:nvPr/>
        </p:nvGrpSpPr>
        <p:grpSpPr>
          <a:xfrm>
            <a:off x="823704" y="1759974"/>
            <a:ext cx="10837353" cy="4139381"/>
            <a:chOff x="915437" y="0"/>
            <a:chExt cx="9002006" cy="4563887"/>
          </a:xfrm>
        </p:grpSpPr>
        <p:sp>
          <p:nvSpPr>
            <p:cNvPr id="289" name="Google Shape;289;p15"/>
            <p:cNvSpPr/>
            <p:nvPr/>
          </p:nvSpPr>
          <p:spPr>
            <a:xfrm>
              <a:off x="3819851" y="1065006"/>
              <a:ext cx="1130945" cy="6371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417D2D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0" name="Google Shape;290;p15"/>
            <p:cNvSpPr/>
            <p:nvPr/>
          </p:nvSpPr>
          <p:spPr>
            <a:xfrm>
              <a:off x="4950796" y="1065006"/>
              <a:ext cx="495052" cy="127864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7115"/>
                  </a:lnTo>
                  <a:lnTo>
                    <a:pt x="120000" y="117115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417D2D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1" name="Google Shape;291;p15"/>
            <p:cNvSpPr/>
            <p:nvPr/>
          </p:nvSpPr>
          <p:spPr>
            <a:xfrm>
              <a:off x="4950796" y="1065006"/>
              <a:ext cx="3064558" cy="131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7190"/>
                  </a:lnTo>
                  <a:lnTo>
                    <a:pt x="120000" y="11719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417D2D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2" name="Google Shape;292;p15"/>
            <p:cNvSpPr/>
            <p:nvPr/>
          </p:nvSpPr>
          <p:spPr>
            <a:xfrm>
              <a:off x="1937080" y="1065006"/>
              <a:ext cx="3013716" cy="147456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7498"/>
                  </a:lnTo>
                  <a:lnTo>
                    <a:pt x="0" y="117498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417D2D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3" name="Google Shape;293;p15"/>
            <p:cNvSpPr/>
            <p:nvPr/>
          </p:nvSpPr>
          <p:spPr>
            <a:xfrm>
              <a:off x="4950796" y="1065006"/>
              <a:ext cx="3310513" cy="1070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85541"/>
                  </a:lnTo>
                  <a:lnTo>
                    <a:pt x="120000" y="85541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417D2D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4" name="Google Shape;294;p15"/>
            <p:cNvSpPr/>
            <p:nvPr/>
          </p:nvSpPr>
          <p:spPr>
            <a:xfrm>
              <a:off x="3614496" y="0"/>
              <a:ext cx="2672600" cy="1065006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 txBox="1"/>
            <p:nvPr/>
          </p:nvSpPr>
          <p:spPr>
            <a:xfrm>
              <a:off x="3614496" y="0"/>
              <a:ext cx="2672600" cy="1065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узгоджує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з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інтерном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час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та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місце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проведення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заходів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педагогічної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інтернатури</a:t>
              </a:r>
              <a:endParaRPr b="1" dirty="0"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6605175" y="1172063"/>
              <a:ext cx="3312268" cy="1097969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 txBox="1"/>
            <p:nvPr/>
          </p:nvSpPr>
          <p:spPr>
            <a:xfrm>
              <a:off x="6605175" y="1172063"/>
              <a:ext cx="3312268" cy="10979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здійснює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наставницьку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підтримку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сприяє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адаптації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інтерна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педагогічної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діяльності</a:t>
              </a:r>
              <a:endParaRPr b="1" dirty="0"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915437" y="2539568"/>
              <a:ext cx="2043284" cy="1337477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5"/>
            <p:cNvSpPr txBox="1"/>
            <p:nvPr/>
          </p:nvSpPr>
          <p:spPr>
            <a:xfrm>
              <a:off x="1012905" y="2279621"/>
              <a:ext cx="1792215" cy="18573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знайомить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із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традиціями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закладу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освіти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особливостями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організації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освітнього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процесу</a:t>
              </a:r>
              <a:endParaRPr sz="1500" b="1" dirty="0"/>
            </a:p>
          </p:txBody>
        </p:sp>
        <p:sp>
          <p:nvSpPr>
            <p:cNvPr id="300" name="Google Shape;300;p15"/>
            <p:cNvSpPr/>
            <p:nvPr/>
          </p:nvSpPr>
          <p:spPr>
            <a:xfrm flipH="1">
              <a:off x="6911759" y="2377607"/>
              <a:ext cx="2207190" cy="1946968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 txBox="1"/>
            <p:nvPr/>
          </p:nvSpPr>
          <p:spPr>
            <a:xfrm>
              <a:off x="6911759" y="2377607"/>
              <a:ext cx="2207190" cy="1946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спільно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з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інтерном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він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звітує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результати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виконання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програми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педагогічної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інтернатури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засіданні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педагогічної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ради</a:t>
              </a:r>
              <a:endParaRPr b="1" dirty="0"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4503281" y="2343651"/>
              <a:ext cx="1885135" cy="2220236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5"/>
            <p:cNvSpPr txBox="1"/>
            <p:nvPr/>
          </p:nvSpPr>
          <p:spPr>
            <a:xfrm>
              <a:off x="4503281" y="2343651"/>
              <a:ext cx="1885135" cy="2220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entury Gothic"/>
                <a:buNone/>
              </a:pP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повинен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виявляти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професійні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методичні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проблеми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під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час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реалізації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інтерном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освітнього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процесу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та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сприяти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їх</a:t>
              </a:r>
              <a:r>
                <a:rPr lang="en-US" sz="15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5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вирішенню</a:t>
              </a:r>
              <a:endParaRPr b="1" dirty="0"/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1287388" y="1124788"/>
              <a:ext cx="2532462" cy="1154833"/>
            </a:xfrm>
            <a:prstGeom prst="rect">
              <a:avLst/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5"/>
            <p:cNvSpPr txBox="1"/>
            <p:nvPr/>
          </p:nvSpPr>
          <p:spPr>
            <a:xfrm>
              <a:off x="1287388" y="1124788"/>
              <a:ext cx="2532462" cy="11548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особистим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прикладом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сприяє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загальнокультурному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та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професійному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розвитку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n-US" sz="1600" b="1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інтерна</a:t>
              </a:r>
              <a:endParaRPr b="1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2300"/>
              <a:buFont typeface="Century Gothic"/>
              <a:buNone/>
            </a:pPr>
            <a:r>
              <a:rPr lang="en-US" sz="2300" b="1">
                <a:solidFill>
                  <a:srgbClr val="FDB7C8"/>
                </a:solidFill>
              </a:rPr>
              <a:t>Які права педагогічних працівників однаковою мірою стосуються молодих вчителів (інтернів) і досвідчених педагогів-наставників?</a:t>
            </a:r>
            <a:br>
              <a:rPr lang="en-US" sz="2300" b="1">
                <a:solidFill>
                  <a:srgbClr val="FDB7C8"/>
                </a:solidFill>
              </a:rPr>
            </a:br>
            <a:endParaRPr sz="2300" b="1">
              <a:solidFill>
                <a:srgbClr val="FDB7C8"/>
              </a:solidFill>
            </a:endParaRPr>
          </a:p>
        </p:txBody>
      </p:sp>
      <p:pic>
        <p:nvPicPr>
          <p:cNvPr id="312" name="Google Shape;312;p16" descr="Зображення, що містить текст, жовтий, Шрифт, знімок екрана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90039" y="2161487"/>
            <a:ext cx="2548271" cy="3632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3" name="Google Shape;313;p16"/>
          <p:cNvSpPr txBox="1">
            <a:spLocks noGrp="1"/>
          </p:cNvSpPr>
          <p:nvPr>
            <p:ph type="body" idx="1"/>
          </p:nvPr>
        </p:nvSpPr>
        <p:spPr>
          <a:xfrm>
            <a:off x="4637165" y="2103120"/>
            <a:ext cx="6488035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Garamond"/>
              <a:buChar char="◦"/>
            </a:pPr>
            <a:r>
              <a:rPr lang="en-US" sz="2000"/>
              <a:t>Відповідно до ст. 54 Закону «Про освіту» педагогічні працівники (серед іншого) </a:t>
            </a:r>
            <a:r>
              <a:rPr lang="en-US" sz="2000" b="1" u="sng">
                <a:solidFill>
                  <a:srgbClr val="E5ECAE"/>
                </a:solidFill>
              </a:rPr>
              <a:t>мають право на академічну свободу,</a:t>
            </a:r>
            <a:r>
              <a:rPr lang="en-US" sz="2000"/>
              <a:t> включаючи свободу викладання, свободу від втручання в педагогічну, науково-педагогічну та наукову діяльність, вільний вибір форм, методів і засобів навчання, що відповідають освітній програмі; педагогічну ініціативу; відзначення успіхів у своїй професійній діяльності; справедливе та об’єктивне оцінювання своєї професійної діяльності; захист професійної честі та гідності.</a:t>
            </a:r>
            <a:endParaRPr/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Garamond"/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39119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ct val="100000"/>
              <a:buFont typeface="Century Gothic"/>
              <a:buNone/>
            </a:pPr>
            <a:r>
              <a:rPr lang="en-US" sz="2800" b="1">
                <a:solidFill>
                  <a:srgbClr val="FDB7C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Які дії потрібно виконати молодому педагогу після проходження інтернатури за місцем роботи в закладі освіти?</a:t>
            </a:r>
            <a:br>
              <a:rPr lang="en-US" sz="1800" b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/>
          </a:p>
        </p:txBody>
      </p:sp>
      <p:sp>
        <p:nvSpPr>
          <p:cNvPr id="319" name="Google Shape;319;p17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Інтерну необхідно буде надати </a:t>
            </a:r>
            <a:r>
              <a:rPr lang="en-US" sz="2200" b="1" u="sng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Звіт про виконання програми педагогічної інтернатури.</a:t>
            </a:r>
            <a:r>
              <a:rPr lang="en-US" sz="2200">
                <a:solidFill>
                  <a:srgbClr val="E5ECAE"/>
                </a:solidFill>
                <a:latin typeface="Arial"/>
                <a:ea typeface="Arial"/>
                <a:cs typeface="Arial"/>
                <a:sym typeface="Arial"/>
              </a:rPr>
              <a:t> Такий звіт заслуховується на засіданні педагогічної ради, за результатами якого можуть надаватися рекомендації інтерну щодо подальших напрямів професійного розвитку, що відображається у відповідному наказі керівника закладу освіти.</a:t>
            </a:r>
            <a:endParaRPr sz="2200">
              <a:solidFill>
                <a:srgbClr val="E5ECA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320" name="Google Shape;320;p17" descr="Зображення, що містить мультфільм, картинки, ілюстрація, дизайн&#10;&#10;Автоматично згенерований опис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60737" y="1913340"/>
            <a:ext cx="4221587" cy="412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461b6ef482_0_17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DB7C8"/>
                </a:solidFill>
              </a:rPr>
              <a:t>СЕРТИФІКАТ</a:t>
            </a:r>
            <a:endParaRPr b="1">
              <a:solidFill>
                <a:srgbClr val="FDB7C8"/>
              </a:solidFill>
            </a:endParaRPr>
          </a:p>
        </p:txBody>
      </p:sp>
      <p:sp>
        <p:nvSpPr>
          <p:cNvPr id="326" name="Google Shape;326;g2461b6ef482_0_17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5000" cy="37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B6D7A8"/>
                </a:solidFill>
                <a:latin typeface="Arial"/>
                <a:ea typeface="Arial"/>
                <a:cs typeface="Arial"/>
                <a:sym typeface="Arial"/>
              </a:rPr>
              <a:t>Особі, яка успішно завершить педагогічну інтернатуру, заклад освіти видає сертифікат установленого зразка. </a:t>
            </a:r>
            <a:endParaRPr sz="3000" b="1">
              <a:solidFill>
                <a:srgbClr val="B6D7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2461b6ef482_0_17"/>
          <p:cNvSpPr txBox="1">
            <a:spLocks noGrp="1"/>
          </p:cNvSpPr>
          <p:nvPr>
            <p:ph type="body" idx="2"/>
          </p:nvPr>
        </p:nvSpPr>
        <p:spPr>
          <a:xfrm>
            <a:off x="6370320" y="2103120"/>
            <a:ext cx="4755000" cy="37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1428"/>
              <a:buFont typeface="Arial"/>
              <a:buNone/>
            </a:pPr>
            <a:r>
              <a:rPr lang="en-US" sz="3500" b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Сертифікат про успішне завершення педагогічної інтернатури — необхідна умова для просування особи формальними етапами професійного розвитку (у вигляді кваліфікаційних категорій, звань, посад тощо)</a:t>
            </a:r>
            <a:endParaRPr sz="3500" b="1">
              <a:solidFill>
                <a:srgbClr val="D9E1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>
              <a:solidFill>
                <a:srgbClr val="D9E188"/>
              </a:solidFill>
            </a:endParaRPr>
          </a:p>
        </p:txBody>
      </p:sp>
      <p:pic>
        <p:nvPicPr>
          <p:cNvPr id="328" name="Google Shape;328;g2461b6ef482_0_17" descr="Зображення, що містить мультфільм, ескіз, ілюстрація, Анімація&#10;&#10;Автоматично згенерований опис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3400" y="5063500"/>
            <a:ext cx="2448400" cy="123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461b6ef482_0_27"/>
          <p:cNvSpPr txBox="1">
            <a:spLocks noGrp="1"/>
          </p:cNvSpPr>
          <p:nvPr>
            <p:ph type="title"/>
          </p:nvPr>
        </p:nvSpPr>
        <p:spPr>
          <a:xfrm>
            <a:off x="1252150" y="42354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DB7C8"/>
                </a:solidFill>
              </a:rPr>
              <a:t>ДОПОВНЕННЯ </a:t>
            </a:r>
            <a:endParaRPr b="1">
              <a:solidFill>
                <a:srgbClr val="FDB7C8"/>
              </a:solidFill>
            </a:endParaRPr>
          </a:p>
        </p:txBody>
      </p:sp>
      <p:sp>
        <p:nvSpPr>
          <p:cNvPr id="334" name="Google Shape;334;g2461b6ef482_0_27"/>
          <p:cNvSpPr txBox="1">
            <a:spLocks noGrp="1"/>
          </p:cNvSpPr>
          <p:nvPr>
            <p:ph type="body" idx="2"/>
          </p:nvPr>
        </p:nvSpPr>
        <p:spPr>
          <a:xfrm>
            <a:off x="757084" y="1884075"/>
            <a:ext cx="10495421" cy="37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just" rtl="0">
              <a:spcBef>
                <a:spcPts val="900"/>
              </a:spcBef>
              <a:spcAft>
                <a:spcPts val="0"/>
              </a:spcAft>
              <a:buClr>
                <a:srgbClr val="D9E188"/>
              </a:buClr>
              <a:buSzPts val="2400"/>
              <a:buFont typeface="Century Gothic"/>
              <a:buChar char="●"/>
            </a:pPr>
            <a:r>
              <a:rPr lang="en-US" sz="2400" dirty="0" err="1">
                <a:solidFill>
                  <a:srgbClr val="D9E188"/>
                </a:solidFill>
              </a:rPr>
              <a:t>директор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чи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заступник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також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можуть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виконувати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обов’язки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педагога-наставника</a:t>
            </a:r>
            <a:r>
              <a:rPr lang="en-US" sz="2400" dirty="0">
                <a:solidFill>
                  <a:srgbClr val="D9E188"/>
                </a:solidFill>
              </a:rPr>
              <a:t> (</a:t>
            </a:r>
            <a:r>
              <a:rPr lang="en-US" sz="2400" dirty="0" err="1">
                <a:solidFill>
                  <a:srgbClr val="D9E188"/>
                </a:solidFill>
              </a:rPr>
              <a:t>наприклад</a:t>
            </a:r>
            <a:r>
              <a:rPr lang="en-US" sz="2400" dirty="0">
                <a:solidFill>
                  <a:srgbClr val="D9E188"/>
                </a:solidFill>
              </a:rPr>
              <a:t>, </a:t>
            </a:r>
            <a:r>
              <a:rPr lang="en-US" sz="2400" dirty="0" err="1">
                <a:solidFill>
                  <a:srgbClr val="D9E188"/>
                </a:solidFill>
              </a:rPr>
              <a:t>якщо</a:t>
            </a:r>
            <a:r>
              <a:rPr lang="en-US" sz="2400" dirty="0">
                <a:solidFill>
                  <a:srgbClr val="D9E188"/>
                </a:solidFill>
              </a:rPr>
              <a:t> в </a:t>
            </a:r>
            <a:r>
              <a:rPr lang="en-US" sz="2400" dirty="0" err="1">
                <a:solidFill>
                  <a:srgbClr val="D9E188"/>
                </a:solidFill>
              </a:rPr>
              <a:t>закладі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немає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вчителя</a:t>
            </a:r>
            <a:r>
              <a:rPr lang="en-US" sz="2400" dirty="0">
                <a:solidFill>
                  <a:srgbClr val="D9E188"/>
                </a:solidFill>
              </a:rPr>
              <a:t> з </a:t>
            </a:r>
            <a:r>
              <a:rPr lang="en-US" sz="2400" dirty="0" err="1">
                <a:solidFill>
                  <a:srgbClr val="D9E188"/>
                </a:solidFill>
              </a:rPr>
              <a:t>певного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предмета</a:t>
            </a:r>
            <a:r>
              <a:rPr lang="ru-RU" sz="2400" dirty="0">
                <a:solidFill>
                  <a:srgbClr val="D9E188"/>
                </a:solidFill>
              </a:rPr>
              <a:t>, психолога, </a:t>
            </a:r>
            <a:r>
              <a:rPr lang="ru-RU" sz="2400" dirty="0" err="1">
                <a:solidFill>
                  <a:srgbClr val="D9E188"/>
                </a:solidFill>
              </a:rPr>
              <a:t>соц</a:t>
            </a:r>
            <a:r>
              <a:rPr lang="uk-UA" sz="2400" dirty="0" err="1">
                <a:solidFill>
                  <a:srgbClr val="D9E188"/>
                </a:solidFill>
              </a:rPr>
              <a:t>іального</a:t>
            </a:r>
            <a:r>
              <a:rPr lang="uk-UA" sz="2400" dirty="0">
                <a:solidFill>
                  <a:srgbClr val="D9E188"/>
                </a:solidFill>
              </a:rPr>
              <a:t> педагога</a:t>
            </a:r>
            <a:r>
              <a:rPr lang="en-US" sz="2400" dirty="0">
                <a:solidFill>
                  <a:srgbClr val="D9E188"/>
                </a:solidFill>
              </a:rPr>
              <a:t>)</a:t>
            </a:r>
            <a:endParaRPr sz="2400" dirty="0">
              <a:solidFill>
                <a:srgbClr val="D9E188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EEEAE2"/>
              </a:buClr>
              <a:buSzPts val="2400"/>
              <a:buFont typeface="Century Gothic"/>
              <a:buChar char="●"/>
            </a:pPr>
            <a:r>
              <a:rPr lang="en-US" sz="2400" dirty="0" err="1">
                <a:solidFill>
                  <a:srgbClr val="EEEAE2"/>
                </a:solidFill>
              </a:rPr>
              <a:t>усталених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форм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програми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інтерна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немає</a:t>
            </a:r>
            <a:r>
              <a:rPr lang="ru-RU" sz="2400" dirty="0">
                <a:solidFill>
                  <a:srgbClr val="EEEAE2"/>
                </a:solidFill>
              </a:rPr>
              <a:t> (п</a:t>
            </a:r>
            <a:r>
              <a:rPr lang="en-US" sz="2400" dirty="0" err="1">
                <a:solidFill>
                  <a:srgbClr val="EEEAE2"/>
                </a:solidFill>
              </a:rPr>
              <a:t>риміром</a:t>
            </a:r>
            <a:r>
              <a:rPr lang="en-US" sz="2400" dirty="0">
                <a:solidFill>
                  <a:srgbClr val="EEEAE2"/>
                </a:solidFill>
              </a:rPr>
              <a:t>, </a:t>
            </a:r>
            <a:r>
              <a:rPr lang="en-US" sz="2400" dirty="0" err="1">
                <a:solidFill>
                  <a:srgbClr val="EEEAE2"/>
                </a:solidFill>
              </a:rPr>
              <a:t>програма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може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бути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на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одну-дві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сторінки</a:t>
            </a:r>
            <a:r>
              <a:rPr lang="ru-RU" sz="2400" dirty="0">
                <a:solidFill>
                  <a:srgbClr val="EEEAE2"/>
                </a:solidFill>
              </a:rPr>
              <a:t>)</a:t>
            </a:r>
            <a:endParaRPr sz="2400" dirty="0">
              <a:solidFill>
                <a:srgbClr val="EEEAE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D9E188"/>
              </a:buClr>
              <a:buSzPts val="2400"/>
              <a:buFont typeface="Century Gothic"/>
              <a:buChar char="●"/>
            </a:pPr>
            <a:r>
              <a:rPr lang="en-US" sz="2400" dirty="0" err="1">
                <a:solidFill>
                  <a:srgbClr val="D9E188"/>
                </a:solidFill>
              </a:rPr>
              <a:t>має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бути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відповідна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підготовка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наставників</a:t>
            </a:r>
            <a:r>
              <a:rPr lang="en-US" sz="2400" dirty="0">
                <a:solidFill>
                  <a:srgbClr val="D9E188"/>
                </a:solidFill>
              </a:rPr>
              <a:t> (</a:t>
            </a:r>
            <a:r>
              <a:rPr lang="en-US" sz="2400" dirty="0" err="1">
                <a:solidFill>
                  <a:srgbClr val="D9E188"/>
                </a:solidFill>
              </a:rPr>
              <a:t>навчання</a:t>
            </a:r>
            <a:r>
              <a:rPr lang="en-US" sz="2400" dirty="0">
                <a:solidFill>
                  <a:srgbClr val="D9E188"/>
                </a:solidFill>
              </a:rPr>
              <a:t> </a:t>
            </a:r>
            <a:r>
              <a:rPr lang="en-US" sz="2400" dirty="0" err="1">
                <a:solidFill>
                  <a:srgbClr val="D9E188"/>
                </a:solidFill>
              </a:rPr>
              <a:t>педагога-наставника</a:t>
            </a:r>
            <a:r>
              <a:rPr lang="en-US" sz="2400" dirty="0">
                <a:solidFill>
                  <a:srgbClr val="D9E188"/>
                </a:solidFill>
              </a:rPr>
              <a:t>)</a:t>
            </a:r>
            <a:endParaRPr sz="2400" dirty="0">
              <a:solidFill>
                <a:srgbClr val="D9E188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EEEAE2"/>
              </a:buClr>
              <a:buSzPts val="2400"/>
              <a:buChar char="●"/>
            </a:pPr>
            <a:r>
              <a:rPr lang="en-US" sz="2400" dirty="0" err="1">
                <a:solidFill>
                  <a:srgbClr val="EEEAE2"/>
                </a:solidFill>
              </a:rPr>
              <a:t>консульнант</a:t>
            </a:r>
            <a:r>
              <a:rPr lang="en-US" sz="2400" dirty="0">
                <a:solidFill>
                  <a:srgbClr val="EEEAE2"/>
                </a:solidFill>
              </a:rPr>
              <a:t> ЦПРПП </a:t>
            </a:r>
            <a:r>
              <a:rPr lang="en-US" sz="2400" dirty="0" err="1">
                <a:solidFill>
                  <a:srgbClr val="EEEAE2"/>
                </a:solidFill>
              </a:rPr>
              <a:t>не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може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бути</a:t>
            </a:r>
            <a:r>
              <a:rPr lang="en-US" sz="2400" dirty="0">
                <a:solidFill>
                  <a:srgbClr val="EEEAE2"/>
                </a:solidFill>
              </a:rPr>
              <a:t> </a:t>
            </a:r>
            <a:r>
              <a:rPr lang="en-US" sz="2400" dirty="0" err="1">
                <a:solidFill>
                  <a:srgbClr val="EEEAE2"/>
                </a:solidFill>
              </a:rPr>
              <a:t>наставником</a:t>
            </a:r>
            <a:endParaRPr sz="2400" dirty="0">
              <a:solidFill>
                <a:srgbClr val="EEEAE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D9E188"/>
              </a:buClr>
              <a:buSzPts val="2400"/>
              <a:buChar char="●"/>
            </a:pP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деякі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педагоги-наставники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працюють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добровільних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засадах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ставити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перед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ними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якісь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особливі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вимоги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таких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умов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дирекці</a:t>
            </a:r>
            <a:r>
              <a:rPr lang="uk-UA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ї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можуть</a:t>
            </a:r>
            <a:endParaRPr sz="2400" dirty="0">
              <a:solidFill>
                <a:srgbClr val="D9E188"/>
              </a:solidFill>
            </a:endParaRPr>
          </a:p>
          <a:p>
            <a:pPr marL="457200" lvl="0" indent="0" algn="just" rtl="0">
              <a:spcBef>
                <a:spcPts val="900"/>
              </a:spcBef>
              <a:spcAft>
                <a:spcPts val="0"/>
              </a:spcAft>
              <a:buNone/>
            </a:pPr>
            <a:endParaRPr sz="2400" dirty="0">
              <a:solidFill>
                <a:srgbClr val="EEEAE2"/>
              </a:solidFill>
            </a:endParaRPr>
          </a:p>
          <a:p>
            <a:pPr marL="457200" lvl="0" indent="0" algn="just" rtl="0">
              <a:spcBef>
                <a:spcPts val="900"/>
              </a:spcBef>
              <a:spcAft>
                <a:spcPts val="0"/>
              </a:spcAft>
              <a:buNone/>
            </a:pPr>
            <a:endParaRPr sz="2400" dirty="0">
              <a:solidFill>
                <a:srgbClr val="D9E188"/>
              </a:solidFill>
            </a:endParaRPr>
          </a:p>
        </p:txBody>
      </p:sp>
      <p:pic>
        <p:nvPicPr>
          <p:cNvPr id="2" name="Google Shape;218;g2461b6ef482_0_1">
            <a:extLst>
              <a:ext uri="{FF2B5EF4-FFF2-40B4-BE49-F238E27FC236}">
                <a16:creationId xmlns:a16="http://schemas.microsoft.com/office/drawing/2014/main" id="{82C2E810-1653-AB5A-384B-02989709CB3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4732" y="627515"/>
            <a:ext cx="1498069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461b6ef482_0_36"/>
          <p:cNvSpPr txBox="1">
            <a:spLocks noGrp="1"/>
          </p:cNvSpPr>
          <p:nvPr>
            <p:ph type="title"/>
          </p:nvPr>
        </p:nvSpPr>
        <p:spPr>
          <a:xfrm>
            <a:off x="-850490" y="714271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DB7C8"/>
                </a:solidFill>
              </a:rPr>
              <a:t>ПІДТРИМКА ЦПРПП</a:t>
            </a:r>
            <a:endParaRPr b="1" dirty="0">
              <a:solidFill>
                <a:srgbClr val="FDB7C8"/>
              </a:solidFill>
            </a:endParaRPr>
          </a:p>
        </p:txBody>
      </p:sp>
      <p:sp>
        <p:nvSpPr>
          <p:cNvPr id="340" name="Google Shape;340;g2461b6ef482_0_36"/>
          <p:cNvSpPr txBox="1">
            <a:spLocks noGrp="1"/>
          </p:cNvSpPr>
          <p:nvPr>
            <p:ph type="body" idx="1"/>
          </p:nvPr>
        </p:nvSpPr>
        <p:spPr>
          <a:xfrm>
            <a:off x="1143000" y="2309168"/>
            <a:ext cx="9906000" cy="37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ЦПРПП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надають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консультації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керівникам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закладів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освіти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щодо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організації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процесу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інтернатури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допомогу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педагогам-наставникам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у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питаннях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андрагогіки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педагогіка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дорослих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),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пошуку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ресурсів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можливостей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підвищення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кваліфікації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й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створюють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професійні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спільноти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педагогів-наставників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та</a:t>
            </a:r>
            <a:r>
              <a:rPr lang="en-US" sz="2400" u="sng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інтер</a:t>
            </a:r>
            <a:r>
              <a:rPr lang="en-US" sz="2400" dirty="0" err="1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нів</a:t>
            </a:r>
            <a:r>
              <a:rPr lang="en-US" sz="2400" dirty="0">
                <a:solidFill>
                  <a:srgbClr val="D9E188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400" dirty="0">
              <a:solidFill>
                <a:srgbClr val="D9E1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Створено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й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професійну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спільноту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центрів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яку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координує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відділ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професійного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розвитку</a:t>
            </a:r>
            <a:r>
              <a:rPr lang="en-US" sz="2400" dirty="0">
                <a:solidFill>
                  <a:srgbClr val="FDB7C8"/>
                </a:solidFill>
                <a:latin typeface="Arial"/>
                <a:ea typeface="Arial"/>
                <a:cs typeface="Arial"/>
                <a:sym typeface="Arial"/>
              </a:rPr>
              <a:t> УІРО.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Онлайн-зустрічі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такої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спільноти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проходять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щомісяця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технічної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підтримки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Європейського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центру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ім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Вергеланда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Програма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2400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Демократична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400" b="1" u="sng" dirty="0" err="1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школа</a:t>
            </a:r>
            <a:r>
              <a:rPr lang="en-US" sz="2400" b="1" u="sng" dirty="0">
                <a:solidFill>
                  <a:srgbClr val="F2F5D6"/>
                </a:solidFill>
                <a:latin typeface="Arial"/>
                <a:ea typeface="Arial"/>
                <a:cs typeface="Arial"/>
                <a:sym typeface="Arial"/>
              </a:rPr>
              <a:t>“.</a:t>
            </a:r>
            <a:endParaRPr sz="2400" b="1" u="sng" dirty="0">
              <a:solidFill>
                <a:srgbClr val="F2F5D6"/>
              </a:solidFill>
            </a:endParaRPr>
          </a:p>
        </p:txBody>
      </p:sp>
      <p:pic>
        <p:nvPicPr>
          <p:cNvPr id="3" name="Рисунок 2" descr="Зображення, що містить одежа, взуття, мультфільм, стоячи&#10;&#10;Автоматично згенерований опис">
            <a:extLst>
              <a:ext uri="{FF2B5EF4-FFF2-40B4-BE49-F238E27FC236}">
                <a16:creationId xmlns:a16="http://schemas.microsoft.com/office/drawing/2014/main" id="{947BE0EE-C4EE-B7D7-7E7F-2173D981F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0270" y="714271"/>
            <a:ext cx="2537337" cy="1594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8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8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8"/>
          <p:cNvSpPr txBox="1">
            <a:spLocks noGrp="1"/>
          </p:cNvSpPr>
          <p:nvPr>
            <p:ph type="title"/>
          </p:nvPr>
        </p:nvSpPr>
        <p:spPr>
          <a:xfrm>
            <a:off x="1066800" y="826796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7C8"/>
              </a:buClr>
              <a:buSzPts val="2800"/>
              <a:buFont typeface="Century Gothic"/>
              <a:buNone/>
            </a:pPr>
            <a:r>
              <a:rPr lang="en-US" sz="2800" b="1">
                <a:solidFill>
                  <a:srgbClr val="FDB7C8"/>
                </a:solidFill>
              </a:rPr>
              <a:t>Куди має право звернутися із проблемою чи скаргою молодий педагог (інтерн) або досвідчений педагог-наставник?</a:t>
            </a:r>
            <a:br>
              <a:rPr lang="en-US" sz="2800" b="1">
                <a:solidFill>
                  <a:srgbClr val="FDB7C8"/>
                </a:solidFill>
              </a:rPr>
            </a:br>
            <a:endParaRPr sz="2800" b="1">
              <a:solidFill>
                <a:srgbClr val="FDB7C8"/>
              </a:solidFill>
            </a:endParaRPr>
          </a:p>
        </p:txBody>
      </p:sp>
      <p:sp>
        <p:nvSpPr>
          <p:cNvPr id="348" name="Google Shape;348;p18"/>
          <p:cNvSpPr txBox="1">
            <a:spLocks noGrp="1"/>
          </p:cNvSpPr>
          <p:nvPr>
            <p:ph type="body" idx="2"/>
          </p:nvPr>
        </p:nvSpPr>
        <p:spPr>
          <a:xfrm>
            <a:off x="1066800" y="2756916"/>
            <a:ext cx="6485467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>
                <a:solidFill>
                  <a:srgbClr val="E5ECAE"/>
                </a:solidFill>
              </a:rPr>
              <a:t>Для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початку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варто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звернутися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усно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чи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письмо</a:t>
            </a:r>
            <a:r>
              <a:rPr lang="uk-UA" sz="2400">
                <a:solidFill>
                  <a:srgbClr val="E5ECAE"/>
                </a:solidFill>
              </a:rPr>
              <a:t>во</a:t>
            </a:r>
            <a:r>
              <a:rPr lang="en-US" sz="240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до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керівництва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освітнього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закладу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за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місцем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роботи</a:t>
            </a:r>
            <a:r>
              <a:rPr lang="en-US" sz="2400" dirty="0">
                <a:solidFill>
                  <a:srgbClr val="E5ECAE"/>
                </a:solidFill>
              </a:rPr>
              <a:t>. А у </a:t>
            </a:r>
            <a:r>
              <a:rPr lang="en-US" sz="2400" dirty="0" err="1">
                <a:solidFill>
                  <a:srgbClr val="E5ECAE"/>
                </a:solidFill>
              </a:rPr>
              <a:t>разі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не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вирішення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проблеми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варто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звернутися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до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органу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управління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освіти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місцевої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ради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чи</a:t>
            </a:r>
            <a:r>
              <a:rPr lang="en-US" sz="2400" dirty="0">
                <a:solidFill>
                  <a:srgbClr val="E5ECAE"/>
                </a:solidFill>
              </a:rPr>
              <a:t> </a:t>
            </a:r>
            <a:r>
              <a:rPr lang="en-US" sz="2400" dirty="0" err="1">
                <a:solidFill>
                  <a:srgbClr val="E5ECAE"/>
                </a:solidFill>
              </a:rPr>
              <a:t>облдержадміністрації</a:t>
            </a:r>
            <a:r>
              <a:rPr lang="en-US" sz="2400" dirty="0">
                <a:solidFill>
                  <a:srgbClr val="E5ECAE"/>
                </a:solidFill>
              </a:rPr>
              <a:t>.</a:t>
            </a:r>
            <a:endParaRPr dirty="0"/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349" name="Google Shape;349;p18" descr="Зображення, що містить мультфільм, усміхнений, усмішка, смайлик&#10;&#10;Автоматично згенерований опис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16874"/>
          <a:stretch/>
        </p:blipFill>
        <p:spPr>
          <a:xfrm>
            <a:off x="8105554" y="2378581"/>
            <a:ext cx="3019646" cy="3632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Мило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ило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1408</Words>
  <Application>Microsoft Office PowerPoint</Application>
  <PresentationFormat>Широкий екран</PresentationFormat>
  <Paragraphs>89</Paragraphs>
  <Slides>26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26</vt:i4>
      </vt:variant>
    </vt:vector>
  </HeadingPairs>
  <TitlesOfParts>
    <vt:vector size="34" baseType="lpstr">
      <vt:lpstr>Century Gothic</vt:lpstr>
      <vt:lpstr>Courier New</vt:lpstr>
      <vt:lpstr>Times New Roman</vt:lpstr>
      <vt:lpstr>Garamond</vt:lpstr>
      <vt:lpstr>Arial</vt:lpstr>
      <vt:lpstr>Arial</vt:lpstr>
      <vt:lpstr>Мило</vt:lpstr>
      <vt:lpstr>Мило</vt:lpstr>
      <vt:lpstr>Центр професійного розвитку педагогічних працівників Smart-кейс педагога-інтерна   Консультує: ІВАНОВА ВІТА ОЛЕКСІЇВНА </vt:lpstr>
      <vt:lpstr>  ЗАПРОВАДЖЕННЯ ПЕДАГОГІЧНОЇ ІНТЕРНАТУРИ У ЗАКЛАДАХ ОСВІТИ  (смарт- кейс для педагога-інтерна)  </vt:lpstr>
      <vt:lpstr>Для кого передбачена педагогічна  інтернатура?</vt:lpstr>
      <vt:lpstr>ЗАПРОВАДЖЕННЯ ІНТЕРНАТУРИ В УКРАЇНІ</vt:lpstr>
      <vt:lpstr>Презентація PowerPoint</vt:lpstr>
      <vt:lpstr>Ідея педагогічної інтернатури </vt:lpstr>
      <vt:lpstr>Педагогічна інтернатура </vt:lpstr>
      <vt:lpstr>На кого зорієнтована педагогічна інтернатура? Які особливості її організації? </vt:lpstr>
      <vt:lpstr>Основними завданнями педагогічної інтернатури є: </vt:lpstr>
      <vt:lpstr>Яким чином та на який період часу створюється педагогічна інтернатура? </vt:lpstr>
      <vt:lpstr>Яким чином та на який період часу створюється педагогічна інтернатура? </vt:lpstr>
      <vt:lpstr>Етапи педагогічної інтернатури </vt:lpstr>
      <vt:lpstr>Що має бути зазначено у програмі педагогічної інтернатури? Які визначаються її основні заходи? </vt:lpstr>
      <vt:lpstr>Серед основних заходів педагогічної інтернатури  є такі: </vt:lpstr>
      <vt:lpstr>Презентація PowerPoint</vt:lpstr>
      <vt:lpstr>Що має робити інтерн під час проходження інтернатури? </vt:lpstr>
      <vt:lpstr>Що має робити інтерн під час проходження інтернатури? </vt:lpstr>
      <vt:lpstr>Виконання обов’язків педагога-наставника </vt:lpstr>
      <vt:lpstr>В яких випадках можлива зміна педагога-наставника протягом року проходження інтернатури молодим педагогом (інтерном)? </vt:lpstr>
      <vt:lpstr>Які функції покладено на педагога-наставника для практичного виконання програми педагогічної інтернатури? </vt:lpstr>
      <vt:lpstr>Які права педагогічних працівників однаковою мірою стосуються молодих вчителів (інтернів) і досвідчених педагогів-наставників? </vt:lpstr>
      <vt:lpstr>Які дії потрібно виконати молодому педагогу після проходження інтернатури за місцем роботи в закладі освіти? </vt:lpstr>
      <vt:lpstr>СЕРТИФІКАТ</vt:lpstr>
      <vt:lpstr>ДОПОВНЕННЯ </vt:lpstr>
      <vt:lpstr>ПІДТРИМКА ЦПРПП</vt:lpstr>
      <vt:lpstr>Куди має право звернутися із проблемою чи скаргою молодий педагог (інтерн) або досвідчений педагог-наставник?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професійного розвитку педагогічних працівників Smart-кейс педагога-інтерна   Консультує: ІВАНОВА ВІТА ОЛЕКСІЇВНА </dc:title>
  <dc:creator>ВИТА Иванова</dc:creator>
  <cp:lastModifiedBy>ВИТА Иванова</cp:lastModifiedBy>
  <cp:revision>2</cp:revision>
  <dcterms:created xsi:type="dcterms:W3CDTF">2023-05-16T14:26:51Z</dcterms:created>
  <dcterms:modified xsi:type="dcterms:W3CDTF">2023-05-18T19:43:29Z</dcterms:modified>
</cp:coreProperties>
</file>